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5F01A-CE80-4029-A36B-C68AF24A5D8D}" type="doc">
      <dgm:prSet loTypeId="urn:microsoft.com/office/officeart/2005/8/layout/pyramid2" loCatId="list" qsTypeId="urn:microsoft.com/office/officeart/2005/8/quickstyle/simple1" qsCatId="simple" csTypeId="urn:microsoft.com/office/officeart/2005/8/colors/accent3_2" csCatId="accent3" phldr="1"/>
      <dgm:spPr/>
    </dgm:pt>
    <dgm:pt modelId="{F8C2B6BF-CABC-43C5-9BD4-A3F0155647B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ОБЯЗАТЕЛЬНАЯ</a:t>
          </a:r>
          <a:endParaRPr lang="ru-RU" sz="2400" b="1" dirty="0">
            <a:solidFill>
              <a:srgbClr val="FF0000"/>
            </a:solidFill>
          </a:endParaRPr>
        </a:p>
      </dgm:t>
    </dgm:pt>
    <dgm:pt modelId="{F9CB34C3-5A3A-4EF8-91ED-3DF11502CF6B}" type="parTrans" cxnId="{4EA13BB5-DD8D-4919-B1D9-8F8D8A4155EF}">
      <dgm:prSet/>
      <dgm:spPr/>
      <dgm:t>
        <a:bodyPr/>
        <a:lstStyle/>
        <a:p>
          <a:endParaRPr lang="ru-RU" sz="2000"/>
        </a:p>
      </dgm:t>
    </dgm:pt>
    <dgm:pt modelId="{6D5F8A5D-64BA-437B-A238-F2DF31796054}" type="sibTrans" cxnId="{4EA13BB5-DD8D-4919-B1D9-8F8D8A4155EF}">
      <dgm:prSet/>
      <dgm:spPr/>
      <dgm:t>
        <a:bodyPr/>
        <a:lstStyle/>
        <a:p>
          <a:endParaRPr lang="ru-RU" sz="2000"/>
        </a:p>
      </dgm:t>
    </dgm:pt>
    <dgm:pt modelId="{FA9B1342-2B44-4FE5-8A1E-625349C917A3}">
      <dgm:prSet phldrT="[Текст]" custT="1"/>
      <dgm:spPr/>
      <dgm:t>
        <a:bodyPr/>
        <a:lstStyle/>
        <a:p>
          <a:r>
            <a:rPr lang="ru-RU" sz="2000" b="1" dirty="0" smtClean="0"/>
            <a:t>                      </a:t>
          </a:r>
          <a:r>
            <a:rPr lang="ru-RU" sz="2400" b="1" dirty="0" smtClean="0">
              <a:solidFill>
                <a:srgbClr val="FF0000"/>
              </a:solidFill>
            </a:rPr>
            <a:t>ЗАЯВИТЕЛЬНАЯ</a:t>
          </a:r>
          <a:endParaRPr lang="ru-RU" sz="2400" b="1" dirty="0">
            <a:solidFill>
              <a:srgbClr val="FF0000"/>
            </a:solidFill>
          </a:endParaRPr>
        </a:p>
      </dgm:t>
    </dgm:pt>
    <dgm:pt modelId="{DCB00229-CD2C-4A4A-949F-2766197F5C44}" type="parTrans" cxnId="{84C9C568-6082-41EB-9FCF-7136D5690ED7}">
      <dgm:prSet/>
      <dgm:spPr/>
      <dgm:t>
        <a:bodyPr/>
        <a:lstStyle/>
        <a:p>
          <a:endParaRPr lang="ru-RU" sz="2000"/>
        </a:p>
      </dgm:t>
    </dgm:pt>
    <dgm:pt modelId="{4D91B014-6A73-4EB1-95A2-4601696DCA90}" type="sibTrans" cxnId="{84C9C568-6082-41EB-9FCF-7136D5690ED7}">
      <dgm:prSet/>
      <dgm:spPr/>
      <dgm:t>
        <a:bodyPr/>
        <a:lstStyle/>
        <a:p>
          <a:endParaRPr lang="ru-RU" sz="2000"/>
        </a:p>
      </dgm:t>
    </dgm:pt>
    <dgm:pt modelId="{929D9993-F721-4FB5-B848-18F6F256A0A7}" type="pres">
      <dgm:prSet presAssocID="{5FC5F01A-CE80-4029-A36B-C68AF24A5D8D}" presName="compositeShape" presStyleCnt="0">
        <dgm:presLayoutVars>
          <dgm:dir/>
          <dgm:resizeHandles/>
        </dgm:presLayoutVars>
      </dgm:prSet>
      <dgm:spPr/>
    </dgm:pt>
    <dgm:pt modelId="{4E8D69E5-603C-45E3-A741-A5DFA173A5F7}" type="pres">
      <dgm:prSet presAssocID="{5FC5F01A-CE80-4029-A36B-C68AF24A5D8D}" presName="pyramid" presStyleLbl="node1" presStyleIdx="0" presStyleCnt="1" custScaleX="89554" custScaleY="84836" custLinFactNeighborX="1747" custLinFactNeighborY="11373"/>
      <dgm:spPr/>
    </dgm:pt>
    <dgm:pt modelId="{2C7C06A1-51A2-41BE-AF33-29CD72EC1221}" type="pres">
      <dgm:prSet presAssocID="{5FC5F01A-CE80-4029-A36B-C68AF24A5D8D}" presName="theList" presStyleCnt="0"/>
      <dgm:spPr/>
    </dgm:pt>
    <dgm:pt modelId="{9F108F2A-021C-406D-BDAD-28007B99F00A}" type="pres">
      <dgm:prSet presAssocID="{F8C2B6BF-CABC-43C5-9BD4-A3F0155647BC}" presName="aNode" presStyleLbl="fgAcc1" presStyleIdx="0" presStyleCnt="2" custScaleX="153648" custScaleY="23842" custLinFactNeighborX="38608" custLinFactNeighborY="50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D91B7-1172-4D6B-968D-2312A39BE556}" type="pres">
      <dgm:prSet presAssocID="{F8C2B6BF-CABC-43C5-9BD4-A3F0155647BC}" presName="aSpace" presStyleCnt="0"/>
      <dgm:spPr/>
    </dgm:pt>
    <dgm:pt modelId="{6CD871B0-E9D4-4EFD-A4B1-409BC6B4B22F}" type="pres">
      <dgm:prSet presAssocID="{FA9B1342-2B44-4FE5-8A1E-625349C917A3}" presName="aNode" presStyleLbl="fgAcc1" presStyleIdx="1" presStyleCnt="2" custScaleX="154149" custScaleY="23911" custLinFactNeighborX="44378" custLinFactNeighborY="67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5B3AE-A428-45DE-91D5-5C51A90F4E69}" type="pres">
      <dgm:prSet presAssocID="{FA9B1342-2B44-4FE5-8A1E-625349C917A3}" presName="aSpace" presStyleCnt="0"/>
      <dgm:spPr/>
    </dgm:pt>
  </dgm:ptLst>
  <dgm:cxnLst>
    <dgm:cxn modelId="{4EA13BB5-DD8D-4919-B1D9-8F8D8A4155EF}" srcId="{5FC5F01A-CE80-4029-A36B-C68AF24A5D8D}" destId="{F8C2B6BF-CABC-43C5-9BD4-A3F0155647BC}" srcOrd="0" destOrd="0" parTransId="{F9CB34C3-5A3A-4EF8-91ED-3DF11502CF6B}" sibTransId="{6D5F8A5D-64BA-437B-A238-F2DF31796054}"/>
    <dgm:cxn modelId="{548D9A90-D422-45C9-B6F5-70F370F73EF1}" type="presOf" srcId="{F8C2B6BF-CABC-43C5-9BD4-A3F0155647BC}" destId="{9F108F2A-021C-406D-BDAD-28007B99F00A}" srcOrd="0" destOrd="0" presId="urn:microsoft.com/office/officeart/2005/8/layout/pyramid2"/>
    <dgm:cxn modelId="{635B0F65-F8C2-4943-AE12-04627B3584F5}" type="presOf" srcId="{FA9B1342-2B44-4FE5-8A1E-625349C917A3}" destId="{6CD871B0-E9D4-4EFD-A4B1-409BC6B4B22F}" srcOrd="0" destOrd="0" presId="urn:microsoft.com/office/officeart/2005/8/layout/pyramid2"/>
    <dgm:cxn modelId="{92335403-50B7-4E23-940B-BCDBB9059A15}" type="presOf" srcId="{5FC5F01A-CE80-4029-A36B-C68AF24A5D8D}" destId="{929D9993-F721-4FB5-B848-18F6F256A0A7}" srcOrd="0" destOrd="0" presId="urn:microsoft.com/office/officeart/2005/8/layout/pyramid2"/>
    <dgm:cxn modelId="{84C9C568-6082-41EB-9FCF-7136D5690ED7}" srcId="{5FC5F01A-CE80-4029-A36B-C68AF24A5D8D}" destId="{FA9B1342-2B44-4FE5-8A1E-625349C917A3}" srcOrd="1" destOrd="0" parTransId="{DCB00229-CD2C-4A4A-949F-2766197F5C44}" sibTransId="{4D91B014-6A73-4EB1-95A2-4601696DCA90}"/>
    <dgm:cxn modelId="{5AF1B265-09CD-407E-85A0-61FFA2AD1244}" type="presParOf" srcId="{929D9993-F721-4FB5-B848-18F6F256A0A7}" destId="{4E8D69E5-603C-45E3-A741-A5DFA173A5F7}" srcOrd="0" destOrd="0" presId="urn:microsoft.com/office/officeart/2005/8/layout/pyramid2"/>
    <dgm:cxn modelId="{964FF487-B9CC-4536-B0C8-DECD21A7D3FB}" type="presParOf" srcId="{929D9993-F721-4FB5-B848-18F6F256A0A7}" destId="{2C7C06A1-51A2-41BE-AF33-29CD72EC1221}" srcOrd="1" destOrd="0" presId="urn:microsoft.com/office/officeart/2005/8/layout/pyramid2"/>
    <dgm:cxn modelId="{2D65A5A9-3399-4763-9396-1A0D1A44E4F4}" type="presParOf" srcId="{2C7C06A1-51A2-41BE-AF33-29CD72EC1221}" destId="{9F108F2A-021C-406D-BDAD-28007B99F00A}" srcOrd="0" destOrd="0" presId="urn:microsoft.com/office/officeart/2005/8/layout/pyramid2"/>
    <dgm:cxn modelId="{EEDAB3B9-5F87-4533-A06E-65EFF48DEB5B}" type="presParOf" srcId="{2C7C06A1-51A2-41BE-AF33-29CD72EC1221}" destId="{104D91B7-1172-4D6B-968D-2312A39BE556}" srcOrd="1" destOrd="0" presId="urn:microsoft.com/office/officeart/2005/8/layout/pyramid2"/>
    <dgm:cxn modelId="{F140A490-B49D-4AD3-9341-D8662DEF74F3}" type="presParOf" srcId="{2C7C06A1-51A2-41BE-AF33-29CD72EC1221}" destId="{6CD871B0-E9D4-4EFD-A4B1-409BC6B4B22F}" srcOrd="2" destOrd="0" presId="urn:microsoft.com/office/officeart/2005/8/layout/pyramid2"/>
    <dgm:cxn modelId="{D9B56AA8-B7EF-4BD0-8D7A-8F9369BC1169}" type="presParOf" srcId="{2C7C06A1-51A2-41BE-AF33-29CD72EC1221}" destId="{1CB5B3AE-A428-45DE-91D5-5C51A90F4E69}" srcOrd="3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5F01A-CE80-4029-A36B-C68AF24A5D8D}" type="doc">
      <dgm:prSet loTypeId="urn:microsoft.com/office/officeart/2005/8/layout/pyramid2" loCatId="list" qsTypeId="urn:microsoft.com/office/officeart/2005/8/quickstyle/simple1" qsCatId="simple" csTypeId="urn:microsoft.com/office/officeart/2005/8/colors/accent3_2" csCatId="accent3" phldr="1"/>
      <dgm:spPr/>
    </dgm:pt>
    <dgm:pt modelId="{F8C2B6BF-CABC-43C5-9BD4-A3F0155647B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  <a:latin typeface="yandex-sans" charset="0"/>
            </a:rPr>
            <a:t>Педагогические работники</a:t>
          </a:r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000" b="1" dirty="0" smtClean="0">
              <a:solidFill>
                <a:srgbClr val="FF0000"/>
              </a:solidFill>
              <a:latin typeface="yandex-sans" charset="0"/>
            </a:rPr>
            <a:t>всех организаций</a:t>
          </a:r>
          <a:r>
            <a:rPr lang="ru-RU" sz="2000" dirty="0" smtClean="0">
              <a:solidFill>
                <a:schemeClr val="accent2">
                  <a:lumMod val="50000"/>
                </a:schemeClr>
              </a:solidFill>
              <a:latin typeface="yandex-sans" charset="0"/>
            </a:rPr>
            <a:t>,</a:t>
          </a:r>
          <a:r>
            <a:rPr lang="ru-RU" sz="20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000" dirty="0" smtClean="0">
              <a:solidFill>
                <a:schemeClr val="accent2">
                  <a:lumMod val="50000"/>
                </a:schemeClr>
              </a:solidFill>
              <a:latin typeface="yandex-sans" charset="0"/>
            </a:rPr>
            <a:t>осуществляющих образовательную деятельность.</a:t>
          </a:r>
          <a:endParaRPr lang="ru-RU" sz="2000" dirty="0">
            <a:solidFill>
              <a:schemeClr val="accent2">
                <a:lumMod val="50000"/>
              </a:schemeClr>
            </a:solidFill>
          </a:endParaRPr>
        </a:p>
      </dgm:t>
    </dgm:pt>
    <dgm:pt modelId="{F9CB34C3-5A3A-4EF8-91ED-3DF11502CF6B}" type="parTrans" cxnId="{4EA13BB5-DD8D-4919-B1D9-8F8D8A4155EF}">
      <dgm:prSet/>
      <dgm:spPr/>
      <dgm:t>
        <a:bodyPr/>
        <a:lstStyle/>
        <a:p>
          <a:endParaRPr lang="ru-RU" sz="2000"/>
        </a:p>
      </dgm:t>
    </dgm:pt>
    <dgm:pt modelId="{6D5F8A5D-64BA-437B-A238-F2DF31796054}" type="sibTrans" cxnId="{4EA13BB5-DD8D-4919-B1D9-8F8D8A4155EF}">
      <dgm:prSet/>
      <dgm:spPr/>
      <dgm:t>
        <a:bodyPr/>
        <a:lstStyle/>
        <a:p>
          <a:endParaRPr lang="ru-RU" sz="2000"/>
        </a:p>
      </dgm:t>
    </dgm:pt>
    <dgm:pt modelId="{21316E8E-EF7B-4DE9-BB64-A2D4765AFD4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Педагогические работники, осуществляющие педагогическую деятельность </a:t>
          </a:r>
          <a:r>
            <a:rPr lang="ru-RU" sz="2000" b="1" dirty="0" smtClean="0">
              <a:solidFill>
                <a:srgbClr val="FF0000"/>
              </a:solidFill>
            </a:rPr>
            <a:t>по совместительству</a:t>
          </a:r>
          <a:endParaRPr lang="ru-RU" sz="2000" b="1" dirty="0">
            <a:solidFill>
              <a:srgbClr val="FF0000"/>
            </a:solidFill>
          </a:endParaRPr>
        </a:p>
      </dgm:t>
    </dgm:pt>
    <dgm:pt modelId="{14B59B86-357C-4B59-88EB-800235C10267}" type="parTrans" cxnId="{D2B6B999-2651-4930-9C86-6E57C2162081}">
      <dgm:prSet/>
      <dgm:spPr/>
      <dgm:t>
        <a:bodyPr/>
        <a:lstStyle/>
        <a:p>
          <a:endParaRPr lang="ru-RU" sz="2000"/>
        </a:p>
      </dgm:t>
    </dgm:pt>
    <dgm:pt modelId="{EDB44D44-930C-4CEC-B7C4-192345068D22}" type="sibTrans" cxnId="{D2B6B999-2651-4930-9C86-6E57C2162081}">
      <dgm:prSet/>
      <dgm:spPr/>
      <dgm:t>
        <a:bodyPr/>
        <a:lstStyle/>
        <a:p>
          <a:endParaRPr lang="ru-RU" sz="2000"/>
        </a:p>
      </dgm:t>
    </dgm:pt>
    <dgm:pt modelId="{FA9B1342-2B44-4FE5-8A1E-625349C917A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Педагогические работники, осуществляющие образовательную деятельность </a:t>
          </a:r>
          <a:r>
            <a:rPr lang="ru-RU" sz="2000" b="1" dirty="0" smtClean="0">
              <a:solidFill>
                <a:srgbClr val="FF0000"/>
              </a:solidFill>
            </a:rPr>
            <a:t>по совмещению </a:t>
          </a:r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в одной организации</a:t>
          </a:r>
          <a:endParaRPr lang="ru-RU" sz="2000" b="1" dirty="0">
            <a:solidFill>
              <a:schemeClr val="accent2">
                <a:lumMod val="50000"/>
              </a:schemeClr>
            </a:solidFill>
          </a:endParaRPr>
        </a:p>
      </dgm:t>
    </dgm:pt>
    <dgm:pt modelId="{DCB00229-CD2C-4A4A-949F-2766197F5C44}" type="parTrans" cxnId="{84C9C568-6082-41EB-9FCF-7136D5690ED7}">
      <dgm:prSet/>
      <dgm:spPr/>
      <dgm:t>
        <a:bodyPr/>
        <a:lstStyle/>
        <a:p>
          <a:endParaRPr lang="ru-RU" sz="2000"/>
        </a:p>
      </dgm:t>
    </dgm:pt>
    <dgm:pt modelId="{4D91B014-6A73-4EB1-95A2-4601696DCA90}" type="sibTrans" cxnId="{84C9C568-6082-41EB-9FCF-7136D5690ED7}">
      <dgm:prSet/>
      <dgm:spPr/>
      <dgm:t>
        <a:bodyPr/>
        <a:lstStyle/>
        <a:p>
          <a:endParaRPr lang="ru-RU" sz="2000"/>
        </a:p>
      </dgm:t>
    </dgm:pt>
    <dgm:pt modelId="{929D9993-F721-4FB5-B848-18F6F256A0A7}" type="pres">
      <dgm:prSet presAssocID="{5FC5F01A-CE80-4029-A36B-C68AF24A5D8D}" presName="compositeShape" presStyleCnt="0">
        <dgm:presLayoutVars>
          <dgm:dir/>
          <dgm:resizeHandles/>
        </dgm:presLayoutVars>
      </dgm:prSet>
      <dgm:spPr/>
    </dgm:pt>
    <dgm:pt modelId="{4E8D69E5-603C-45E3-A741-A5DFA173A5F7}" type="pres">
      <dgm:prSet presAssocID="{5FC5F01A-CE80-4029-A36B-C68AF24A5D8D}" presName="pyramid" presStyleLbl="node1" presStyleIdx="0" presStyleCnt="1"/>
      <dgm:spPr/>
    </dgm:pt>
    <dgm:pt modelId="{2C7C06A1-51A2-41BE-AF33-29CD72EC1221}" type="pres">
      <dgm:prSet presAssocID="{5FC5F01A-CE80-4029-A36B-C68AF24A5D8D}" presName="theList" presStyleCnt="0"/>
      <dgm:spPr/>
    </dgm:pt>
    <dgm:pt modelId="{9F108F2A-021C-406D-BDAD-28007B99F00A}" type="pres">
      <dgm:prSet presAssocID="{F8C2B6BF-CABC-43C5-9BD4-A3F0155647BC}" presName="aNode" presStyleLbl="fgAcc1" presStyleIdx="0" presStyleCnt="3" custScaleX="257397" custLinFactNeighborX="33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D91B7-1172-4D6B-968D-2312A39BE556}" type="pres">
      <dgm:prSet presAssocID="{F8C2B6BF-CABC-43C5-9BD4-A3F0155647BC}" presName="aSpace" presStyleCnt="0"/>
      <dgm:spPr/>
    </dgm:pt>
    <dgm:pt modelId="{BB11D02C-0AE3-4E95-AFF1-AD4D00381BFA}" type="pres">
      <dgm:prSet presAssocID="{21316E8E-EF7B-4DE9-BB64-A2D4765AFD43}" presName="aNode" presStyleLbl="fgAcc1" presStyleIdx="1" presStyleCnt="3" custScaleX="257397" custScaleY="122007" custLinFactNeighborX="33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453B7-9273-4196-BBC9-21E34E40F0A9}" type="pres">
      <dgm:prSet presAssocID="{21316E8E-EF7B-4DE9-BB64-A2D4765AFD43}" presName="aSpace" presStyleCnt="0"/>
      <dgm:spPr/>
    </dgm:pt>
    <dgm:pt modelId="{6CD871B0-E9D4-4EFD-A4B1-409BC6B4B22F}" type="pres">
      <dgm:prSet presAssocID="{FA9B1342-2B44-4FE5-8A1E-625349C917A3}" presName="aNode" presStyleLbl="fgAcc1" presStyleIdx="2" presStyleCnt="3" custScaleX="257397" custScaleY="146071" custLinFactNeighborX="35503" custLinFactNeighborY="69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5B3AE-A428-45DE-91D5-5C51A90F4E69}" type="pres">
      <dgm:prSet presAssocID="{FA9B1342-2B44-4FE5-8A1E-625349C917A3}" presName="aSpace" presStyleCnt="0"/>
      <dgm:spPr/>
    </dgm:pt>
  </dgm:ptLst>
  <dgm:cxnLst>
    <dgm:cxn modelId="{09BF0ECD-DDF1-4404-A79C-88B0E2653A2E}" type="presOf" srcId="{21316E8E-EF7B-4DE9-BB64-A2D4765AFD43}" destId="{BB11D02C-0AE3-4E95-AFF1-AD4D00381BFA}" srcOrd="0" destOrd="0" presId="urn:microsoft.com/office/officeart/2005/8/layout/pyramid2"/>
    <dgm:cxn modelId="{4EA13BB5-DD8D-4919-B1D9-8F8D8A4155EF}" srcId="{5FC5F01A-CE80-4029-A36B-C68AF24A5D8D}" destId="{F8C2B6BF-CABC-43C5-9BD4-A3F0155647BC}" srcOrd="0" destOrd="0" parTransId="{F9CB34C3-5A3A-4EF8-91ED-3DF11502CF6B}" sibTransId="{6D5F8A5D-64BA-437B-A238-F2DF31796054}"/>
    <dgm:cxn modelId="{D2B6B999-2651-4930-9C86-6E57C2162081}" srcId="{5FC5F01A-CE80-4029-A36B-C68AF24A5D8D}" destId="{21316E8E-EF7B-4DE9-BB64-A2D4765AFD43}" srcOrd="1" destOrd="0" parTransId="{14B59B86-357C-4B59-88EB-800235C10267}" sibTransId="{EDB44D44-930C-4CEC-B7C4-192345068D22}"/>
    <dgm:cxn modelId="{F72E3AE8-EFAA-407A-96B2-2DB3673FEC5F}" type="presOf" srcId="{F8C2B6BF-CABC-43C5-9BD4-A3F0155647BC}" destId="{9F108F2A-021C-406D-BDAD-28007B99F00A}" srcOrd="0" destOrd="0" presId="urn:microsoft.com/office/officeart/2005/8/layout/pyramid2"/>
    <dgm:cxn modelId="{84C9C568-6082-41EB-9FCF-7136D5690ED7}" srcId="{5FC5F01A-CE80-4029-A36B-C68AF24A5D8D}" destId="{FA9B1342-2B44-4FE5-8A1E-625349C917A3}" srcOrd="2" destOrd="0" parTransId="{DCB00229-CD2C-4A4A-949F-2766197F5C44}" sibTransId="{4D91B014-6A73-4EB1-95A2-4601696DCA90}"/>
    <dgm:cxn modelId="{4DC4C83E-F4D8-42F6-9AC2-7979A30770EF}" type="presOf" srcId="{FA9B1342-2B44-4FE5-8A1E-625349C917A3}" destId="{6CD871B0-E9D4-4EFD-A4B1-409BC6B4B22F}" srcOrd="0" destOrd="0" presId="urn:microsoft.com/office/officeart/2005/8/layout/pyramid2"/>
    <dgm:cxn modelId="{C4E30CC1-0463-48F4-853F-EC317A9CC9FA}" type="presOf" srcId="{5FC5F01A-CE80-4029-A36B-C68AF24A5D8D}" destId="{929D9993-F721-4FB5-B848-18F6F256A0A7}" srcOrd="0" destOrd="0" presId="urn:microsoft.com/office/officeart/2005/8/layout/pyramid2"/>
    <dgm:cxn modelId="{9D3ADEE7-3F5F-4FFE-8214-46D69EC97123}" type="presParOf" srcId="{929D9993-F721-4FB5-B848-18F6F256A0A7}" destId="{4E8D69E5-603C-45E3-A741-A5DFA173A5F7}" srcOrd="0" destOrd="0" presId="urn:microsoft.com/office/officeart/2005/8/layout/pyramid2"/>
    <dgm:cxn modelId="{C20364FD-3D93-47AE-929B-D304A9DA9B92}" type="presParOf" srcId="{929D9993-F721-4FB5-B848-18F6F256A0A7}" destId="{2C7C06A1-51A2-41BE-AF33-29CD72EC1221}" srcOrd="1" destOrd="0" presId="urn:microsoft.com/office/officeart/2005/8/layout/pyramid2"/>
    <dgm:cxn modelId="{FB2D708D-3BF8-436D-8471-B2FE42803A71}" type="presParOf" srcId="{2C7C06A1-51A2-41BE-AF33-29CD72EC1221}" destId="{9F108F2A-021C-406D-BDAD-28007B99F00A}" srcOrd="0" destOrd="0" presId="urn:microsoft.com/office/officeart/2005/8/layout/pyramid2"/>
    <dgm:cxn modelId="{8C1D0E1B-F99B-47AD-886D-20499EE06E68}" type="presParOf" srcId="{2C7C06A1-51A2-41BE-AF33-29CD72EC1221}" destId="{104D91B7-1172-4D6B-968D-2312A39BE556}" srcOrd="1" destOrd="0" presId="urn:microsoft.com/office/officeart/2005/8/layout/pyramid2"/>
    <dgm:cxn modelId="{29C3C13E-3E4D-4FB5-AC9B-3925CEE937DF}" type="presParOf" srcId="{2C7C06A1-51A2-41BE-AF33-29CD72EC1221}" destId="{BB11D02C-0AE3-4E95-AFF1-AD4D00381BFA}" srcOrd="2" destOrd="0" presId="urn:microsoft.com/office/officeart/2005/8/layout/pyramid2"/>
    <dgm:cxn modelId="{6B9A703C-1B25-4DC4-B739-31C20C18F919}" type="presParOf" srcId="{2C7C06A1-51A2-41BE-AF33-29CD72EC1221}" destId="{F3C453B7-9273-4196-BBC9-21E34E40F0A9}" srcOrd="3" destOrd="0" presId="urn:microsoft.com/office/officeart/2005/8/layout/pyramid2"/>
    <dgm:cxn modelId="{A6AE7A7C-77EE-4B1C-ADEE-2A993539028E}" type="presParOf" srcId="{2C7C06A1-51A2-41BE-AF33-29CD72EC1221}" destId="{6CD871B0-E9D4-4EFD-A4B1-409BC6B4B22F}" srcOrd="4" destOrd="0" presId="urn:microsoft.com/office/officeart/2005/8/layout/pyramid2"/>
    <dgm:cxn modelId="{008AED46-A12A-4DF8-80BF-A0CDF7CA5DD0}" type="presParOf" srcId="{2C7C06A1-51A2-41BE-AF33-29CD72EC1221}" destId="{1CB5B3AE-A428-45DE-91D5-5C51A90F4E69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4CE864-2AB4-420D-A925-8C09049471C0}" type="doc">
      <dgm:prSet loTypeId="urn:microsoft.com/office/officeart/2005/8/layout/vList3#1" loCatId="list" qsTypeId="urn:microsoft.com/office/officeart/2005/8/quickstyle/simple2" qsCatId="simple" csTypeId="urn:microsoft.com/office/officeart/2005/8/colors/accent1_1" csCatId="accent1" phldr="1"/>
      <dgm:spPr/>
    </dgm:pt>
    <dgm:pt modelId="{6F7D01DE-A81D-42BE-9675-A30588145C2F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2">
                  <a:lumMod val="50000"/>
                </a:schemeClr>
              </a:solidFill>
            </a:rPr>
            <a:t>педагогические работники, </a:t>
          </a:r>
          <a:r>
            <a:rPr lang="ru-RU" sz="2400" b="1" dirty="0" smtClean="0">
              <a:solidFill>
                <a:srgbClr val="FF0000"/>
              </a:solidFill>
            </a:rPr>
            <a:t>имеющие</a:t>
          </a:r>
          <a:r>
            <a:rPr lang="ru-RU" sz="24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2400" b="1" dirty="0" smtClean="0">
              <a:solidFill>
                <a:srgbClr val="FF0000"/>
              </a:solidFill>
            </a:rPr>
            <a:t>квалификационную категорию</a:t>
          </a:r>
          <a:endParaRPr lang="ru-RU" sz="2400" b="1" dirty="0">
            <a:solidFill>
              <a:srgbClr val="FF0000"/>
            </a:solidFill>
          </a:endParaRPr>
        </a:p>
      </dgm:t>
    </dgm:pt>
    <dgm:pt modelId="{D3E56BB9-FFBD-4F4B-BDF6-1FA05607905E}" type="parTrans" cxnId="{A9FF7202-BE88-4B83-8613-7137C9D2C8AB}">
      <dgm:prSet/>
      <dgm:spPr/>
      <dgm:t>
        <a:bodyPr/>
        <a:lstStyle/>
        <a:p>
          <a:endParaRPr lang="ru-RU"/>
        </a:p>
      </dgm:t>
    </dgm:pt>
    <dgm:pt modelId="{E5FE2CF1-09AF-4539-B59A-6B26AE601FC3}" type="sibTrans" cxnId="{A9FF7202-BE88-4B83-8613-7137C9D2C8AB}">
      <dgm:prSet/>
      <dgm:spPr/>
      <dgm:t>
        <a:bodyPr/>
        <a:lstStyle/>
        <a:p>
          <a:endParaRPr lang="ru-RU"/>
        </a:p>
      </dgm:t>
    </dgm:pt>
    <dgm:pt modelId="{A78F3C6C-D68C-4B6A-AFF8-1710251DABDD}">
      <dgm:prSet phldrT="[Текст]" custT="1"/>
      <dgm:spPr/>
      <dgm:t>
        <a:bodyPr/>
        <a:lstStyle/>
        <a:p>
          <a:r>
            <a:rPr lang="ru-RU" sz="2000" b="1" dirty="0" smtClean="0"/>
            <a:t>   лица, </a:t>
          </a:r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отсутствующие на рабочем месте </a:t>
          </a:r>
          <a:r>
            <a:rPr lang="ru-RU" sz="2000" b="1" dirty="0" smtClean="0">
              <a:solidFill>
                <a:srgbClr val="FF0000"/>
              </a:solidFill>
            </a:rPr>
            <a:t>более 4-х мес. подряд в связи с заболеванием</a:t>
          </a:r>
          <a:endParaRPr lang="ru-RU" sz="2000" b="1" dirty="0">
            <a:solidFill>
              <a:srgbClr val="FF0000"/>
            </a:solidFill>
          </a:endParaRPr>
        </a:p>
      </dgm:t>
    </dgm:pt>
    <dgm:pt modelId="{2CF1A179-8DDB-45A5-B8FC-9F23645AECA2}" type="parTrans" cxnId="{9405AEF7-538F-41B6-A9AB-C001EF99D130}">
      <dgm:prSet/>
      <dgm:spPr/>
      <dgm:t>
        <a:bodyPr/>
        <a:lstStyle/>
        <a:p>
          <a:endParaRPr lang="ru-RU"/>
        </a:p>
      </dgm:t>
    </dgm:pt>
    <dgm:pt modelId="{29F16344-A19B-4058-8659-3C54BC11EECC}" type="sibTrans" cxnId="{9405AEF7-538F-41B6-A9AB-C001EF99D130}">
      <dgm:prSet/>
      <dgm:spPr/>
      <dgm:t>
        <a:bodyPr/>
        <a:lstStyle/>
        <a:p>
          <a:endParaRPr lang="ru-RU"/>
        </a:p>
      </dgm:t>
    </dgm:pt>
    <dgm:pt modelId="{5F282ABD-7323-4FFB-885F-4154B05AAB1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 лица, находящиеся </a:t>
          </a:r>
          <a:r>
            <a:rPr lang="ru-RU" sz="2000" b="1" dirty="0" smtClean="0">
              <a:solidFill>
                <a:srgbClr val="FF0000"/>
              </a:solidFill>
            </a:rPr>
            <a:t>в отпуске по уходу за ребенком до достижения им 3-х лет</a:t>
          </a:r>
          <a:endParaRPr lang="ru-RU" sz="2000" b="1" dirty="0">
            <a:solidFill>
              <a:srgbClr val="FF0000"/>
            </a:solidFill>
          </a:endParaRPr>
        </a:p>
      </dgm:t>
    </dgm:pt>
    <dgm:pt modelId="{F0761459-ECD0-443F-B862-9C7AB5D35D0A}" type="parTrans" cxnId="{E8ED74F7-972E-4157-AAB4-6B02204042D9}">
      <dgm:prSet/>
      <dgm:spPr/>
      <dgm:t>
        <a:bodyPr/>
        <a:lstStyle/>
        <a:p>
          <a:endParaRPr lang="ru-RU"/>
        </a:p>
      </dgm:t>
    </dgm:pt>
    <dgm:pt modelId="{02E153D8-ABBE-4D24-82D1-8B7C088B28E5}" type="sibTrans" cxnId="{E8ED74F7-972E-4157-AAB4-6B02204042D9}">
      <dgm:prSet/>
      <dgm:spPr/>
      <dgm:t>
        <a:bodyPr/>
        <a:lstStyle/>
        <a:p>
          <a:endParaRPr lang="ru-RU"/>
        </a:p>
      </dgm:t>
    </dgm:pt>
    <dgm:pt modelId="{A5F3191F-8E14-4E4F-8644-F19C4E2831D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  женщины, находящиеся </a:t>
          </a:r>
          <a:r>
            <a:rPr lang="ru-RU" sz="2000" b="1" dirty="0" smtClean="0">
              <a:solidFill>
                <a:srgbClr val="FF0000"/>
              </a:solidFill>
            </a:rPr>
            <a:t>в отпуске по беременности и родам</a:t>
          </a:r>
          <a:endParaRPr lang="ru-RU" sz="2000" b="1" dirty="0">
            <a:solidFill>
              <a:srgbClr val="FF0000"/>
            </a:solidFill>
          </a:endParaRPr>
        </a:p>
      </dgm:t>
    </dgm:pt>
    <dgm:pt modelId="{9F6D7A4C-3041-4376-9761-01A7EE1A2EB6}" type="sibTrans" cxnId="{E079BFFC-8A52-40E1-9312-C134F370B725}">
      <dgm:prSet/>
      <dgm:spPr/>
      <dgm:t>
        <a:bodyPr/>
        <a:lstStyle/>
        <a:p>
          <a:endParaRPr lang="ru-RU"/>
        </a:p>
      </dgm:t>
    </dgm:pt>
    <dgm:pt modelId="{BCC6F97F-B72C-4834-9B5B-FADF556E3C7E}" type="parTrans" cxnId="{E079BFFC-8A52-40E1-9312-C134F370B725}">
      <dgm:prSet/>
      <dgm:spPr/>
      <dgm:t>
        <a:bodyPr/>
        <a:lstStyle/>
        <a:p>
          <a:endParaRPr lang="ru-RU"/>
        </a:p>
      </dgm:t>
    </dgm:pt>
    <dgm:pt modelId="{3A0D9F77-680A-4938-8EC1-F12330EDC6EB}">
      <dgm:prSet phldrT="[Текст]" custT="1"/>
      <dgm:spPr/>
      <dgm:t>
        <a:bodyPr/>
        <a:lstStyle/>
        <a:p>
          <a:r>
            <a:rPr lang="ru-RU" sz="2400" b="1" dirty="0" smtClean="0"/>
            <a:t> </a:t>
          </a:r>
          <a:r>
            <a:rPr lang="ru-RU" sz="2400" b="1" dirty="0" smtClean="0">
              <a:solidFill>
                <a:srgbClr val="FF0000"/>
              </a:solidFill>
            </a:rPr>
            <a:t>беременные женщины</a:t>
          </a:r>
          <a:endParaRPr lang="ru-RU" sz="2400" b="1" dirty="0">
            <a:solidFill>
              <a:srgbClr val="FF0000"/>
            </a:solidFill>
          </a:endParaRPr>
        </a:p>
      </dgm:t>
    </dgm:pt>
    <dgm:pt modelId="{89564985-2D0A-4D66-9D58-A8772B6D295F}" type="sibTrans" cxnId="{19D89DEB-DA6F-4112-9BEF-76FFFC3DB679}">
      <dgm:prSet/>
      <dgm:spPr/>
      <dgm:t>
        <a:bodyPr/>
        <a:lstStyle/>
        <a:p>
          <a:endParaRPr lang="ru-RU"/>
        </a:p>
      </dgm:t>
    </dgm:pt>
    <dgm:pt modelId="{60A2C3E2-2842-46CA-B8F4-3B28B2BE8E6C}" type="parTrans" cxnId="{19D89DEB-DA6F-4112-9BEF-76FFFC3DB679}">
      <dgm:prSet/>
      <dgm:spPr/>
      <dgm:t>
        <a:bodyPr/>
        <a:lstStyle/>
        <a:p>
          <a:endParaRPr lang="ru-RU"/>
        </a:p>
      </dgm:t>
    </dgm:pt>
    <dgm:pt modelId="{2B009DBC-C24C-4F03-B667-085A64E9B066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50000"/>
                </a:schemeClr>
              </a:solidFill>
            </a:rPr>
            <a:t>педагоги, проработавшие в  должности в данной организации </a:t>
          </a:r>
          <a:r>
            <a:rPr lang="ru-RU" sz="2000" b="1" dirty="0" smtClean="0">
              <a:solidFill>
                <a:srgbClr val="FF0000"/>
              </a:solidFill>
            </a:rPr>
            <a:t>менее 2-х лет</a:t>
          </a:r>
          <a:endParaRPr lang="ru-RU" sz="2000" b="1" dirty="0">
            <a:solidFill>
              <a:srgbClr val="FF0000"/>
            </a:solidFill>
          </a:endParaRPr>
        </a:p>
      </dgm:t>
    </dgm:pt>
    <dgm:pt modelId="{D3545050-71E9-4857-BCEB-5762B8D7E3E4}" type="sibTrans" cxnId="{A18A4276-06C8-40A6-9360-FC6D2B0FA227}">
      <dgm:prSet/>
      <dgm:spPr/>
      <dgm:t>
        <a:bodyPr/>
        <a:lstStyle/>
        <a:p>
          <a:endParaRPr lang="ru-RU"/>
        </a:p>
      </dgm:t>
    </dgm:pt>
    <dgm:pt modelId="{012793CD-0304-46FB-875A-93B726FBE9DF}" type="parTrans" cxnId="{A18A4276-06C8-40A6-9360-FC6D2B0FA227}">
      <dgm:prSet/>
      <dgm:spPr/>
      <dgm:t>
        <a:bodyPr/>
        <a:lstStyle/>
        <a:p>
          <a:endParaRPr lang="ru-RU"/>
        </a:p>
      </dgm:t>
    </dgm:pt>
    <dgm:pt modelId="{A865F309-B3DC-4CE6-9399-59F37BE8D686}" type="pres">
      <dgm:prSet presAssocID="{3D4CE864-2AB4-420D-A925-8C09049471C0}" presName="linearFlow" presStyleCnt="0">
        <dgm:presLayoutVars>
          <dgm:dir/>
          <dgm:resizeHandles val="exact"/>
        </dgm:presLayoutVars>
      </dgm:prSet>
      <dgm:spPr/>
    </dgm:pt>
    <dgm:pt modelId="{FA7ECFDF-72A5-4610-9041-EA39A3C3DF08}" type="pres">
      <dgm:prSet presAssocID="{6F7D01DE-A81D-42BE-9675-A30588145C2F}" presName="composite" presStyleCnt="0"/>
      <dgm:spPr/>
    </dgm:pt>
    <dgm:pt modelId="{8D6BE6F3-EA59-47AE-A859-898EC8E321D6}" type="pres">
      <dgm:prSet presAssocID="{6F7D01DE-A81D-42BE-9675-A30588145C2F}" presName="imgShp" presStyleLbl="fgImgPlace1" presStyleIdx="0" presStyleCnt="6" custLinFactNeighborX="-57388"/>
      <dgm:spPr/>
    </dgm:pt>
    <dgm:pt modelId="{115E554A-AA24-4CD3-807F-FFAA2D3460A9}" type="pres">
      <dgm:prSet presAssocID="{6F7D01DE-A81D-42BE-9675-A30588145C2F}" presName="txShp" presStyleLbl="node1" presStyleIdx="0" presStyleCnt="6" custScaleX="121198" custLinFactNeighborX="575" custLinFactNeighborY="-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90E71-3E54-4A78-ADA1-30ACD99505DC}" type="pres">
      <dgm:prSet presAssocID="{E5FE2CF1-09AF-4539-B59A-6B26AE601FC3}" presName="spacing" presStyleCnt="0"/>
      <dgm:spPr/>
    </dgm:pt>
    <dgm:pt modelId="{66969297-DC8D-42F2-9A66-B947210ACA16}" type="pres">
      <dgm:prSet presAssocID="{2B009DBC-C24C-4F03-B667-085A64E9B066}" presName="composite" presStyleCnt="0"/>
      <dgm:spPr/>
    </dgm:pt>
    <dgm:pt modelId="{5BD3F20A-BF63-4DE8-896A-656280A06445}" type="pres">
      <dgm:prSet presAssocID="{2B009DBC-C24C-4F03-B667-085A64E9B066}" presName="imgShp" presStyleLbl="fgImgPlace1" presStyleIdx="1" presStyleCnt="6" custLinFactNeighborX="-57388"/>
      <dgm:spPr/>
    </dgm:pt>
    <dgm:pt modelId="{607A82B7-504D-4FD8-88F3-2459C3365B0F}" type="pres">
      <dgm:prSet presAssocID="{2B009DBC-C24C-4F03-B667-085A64E9B066}" presName="txShp" presStyleLbl="node1" presStyleIdx="1" presStyleCnt="6" custScaleX="121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B3554-4023-455B-9746-3D6B310E1206}" type="pres">
      <dgm:prSet presAssocID="{D3545050-71E9-4857-BCEB-5762B8D7E3E4}" presName="spacing" presStyleCnt="0"/>
      <dgm:spPr/>
    </dgm:pt>
    <dgm:pt modelId="{F820E12F-59A5-4988-8965-87859CB29B56}" type="pres">
      <dgm:prSet presAssocID="{3A0D9F77-680A-4938-8EC1-F12330EDC6EB}" presName="composite" presStyleCnt="0"/>
      <dgm:spPr/>
    </dgm:pt>
    <dgm:pt modelId="{7766C689-BD04-4092-999E-E29EB994C0D0}" type="pres">
      <dgm:prSet presAssocID="{3A0D9F77-680A-4938-8EC1-F12330EDC6EB}" presName="imgShp" presStyleLbl="fgImgPlace1" presStyleIdx="2" presStyleCnt="6" custLinFactNeighborX="-57388"/>
      <dgm:spPr/>
    </dgm:pt>
    <dgm:pt modelId="{6BB2D430-DCB9-4F9E-A172-1856D3CF4F82}" type="pres">
      <dgm:prSet presAssocID="{3A0D9F77-680A-4938-8EC1-F12330EDC6EB}" presName="txShp" presStyleLbl="node1" presStyleIdx="2" presStyleCnt="6" custScaleX="121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CD07E-4D0F-4106-85DF-6317D1999E10}" type="pres">
      <dgm:prSet presAssocID="{89564985-2D0A-4D66-9D58-A8772B6D295F}" presName="spacing" presStyleCnt="0"/>
      <dgm:spPr/>
    </dgm:pt>
    <dgm:pt modelId="{723DF59C-BF81-4A67-9BCD-2E05451031DD}" type="pres">
      <dgm:prSet presAssocID="{A5F3191F-8E14-4E4F-8644-F19C4E2831DC}" presName="composite" presStyleCnt="0"/>
      <dgm:spPr/>
    </dgm:pt>
    <dgm:pt modelId="{80E4F435-A6D8-494C-94CC-F225F65CBA2F}" type="pres">
      <dgm:prSet presAssocID="{A5F3191F-8E14-4E4F-8644-F19C4E2831DC}" presName="imgShp" presStyleLbl="fgImgPlace1" presStyleIdx="3" presStyleCnt="6" custLinFactNeighborX="-57388"/>
      <dgm:spPr/>
    </dgm:pt>
    <dgm:pt modelId="{9667429E-8FB2-49C8-A79B-AD9BCC9A1839}" type="pres">
      <dgm:prSet presAssocID="{A5F3191F-8E14-4E4F-8644-F19C4E2831DC}" presName="txShp" presStyleLbl="node1" presStyleIdx="3" presStyleCnt="6" custScaleX="121198" custLinFactNeighborX="575" custLinFactNeighborY="3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503D4-44AD-4980-966C-69CDDE16867B}" type="pres">
      <dgm:prSet presAssocID="{9F6D7A4C-3041-4376-9761-01A7EE1A2EB6}" presName="spacing" presStyleCnt="0"/>
      <dgm:spPr/>
    </dgm:pt>
    <dgm:pt modelId="{DBA54FE3-958C-41CE-AC72-39FB71C79CED}" type="pres">
      <dgm:prSet presAssocID="{5F282ABD-7323-4FFB-885F-4154B05AAB17}" presName="composite" presStyleCnt="0"/>
      <dgm:spPr/>
    </dgm:pt>
    <dgm:pt modelId="{50376DF2-494F-4348-9948-C13CAE922DC4}" type="pres">
      <dgm:prSet presAssocID="{5F282ABD-7323-4FFB-885F-4154B05AAB17}" presName="imgShp" presStyleLbl="fgImgPlace1" presStyleIdx="4" presStyleCnt="6" custLinFactNeighborX="-57388"/>
      <dgm:spPr/>
    </dgm:pt>
    <dgm:pt modelId="{C06B58FE-EB8E-418A-B2EA-91A4F8493BD9}" type="pres">
      <dgm:prSet presAssocID="{5F282ABD-7323-4FFB-885F-4154B05AAB17}" presName="txShp" presStyleLbl="node1" presStyleIdx="4" presStyleCnt="6" custScaleX="121198" custLinFactNeighborX="-689" custLinFactNeighborY="1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1584A-04ED-43A5-9EEA-2072AD64E89C}" type="pres">
      <dgm:prSet presAssocID="{02E153D8-ABBE-4D24-82D1-8B7C088B28E5}" presName="spacing" presStyleCnt="0"/>
      <dgm:spPr/>
    </dgm:pt>
    <dgm:pt modelId="{170B4716-351A-4878-99A3-A5686AE53774}" type="pres">
      <dgm:prSet presAssocID="{A78F3C6C-D68C-4B6A-AFF8-1710251DABDD}" presName="composite" presStyleCnt="0"/>
      <dgm:spPr/>
    </dgm:pt>
    <dgm:pt modelId="{5D3AF5B8-02FA-48A5-9C1F-224B64372E3D}" type="pres">
      <dgm:prSet presAssocID="{A78F3C6C-D68C-4B6A-AFF8-1710251DABDD}" presName="imgShp" presStyleLbl="fgImgPlace1" presStyleIdx="5" presStyleCnt="6" custLinFactNeighborX="-57388"/>
      <dgm:spPr/>
    </dgm:pt>
    <dgm:pt modelId="{F109D91C-F4D0-4009-9CFD-DAB1FB588C7E}" type="pres">
      <dgm:prSet presAssocID="{A78F3C6C-D68C-4B6A-AFF8-1710251DABDD}" presName="txShp" presStyleLbl="node1" presStyleIdx="5" presStyleCnt="6" custScaleX="121198" custScaleY="154738" custLinFactNeighborX="-689" custLinFactNeighborY="-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D3A452-46D0-4769-B977-421F91B6C298}" type="presOf" srcId="{A5F3191F-8E14-4E4F-8644-F19C4E2831DC}" destId="{9667429E-8FB2-49C8-A79B-AD9BCC9A1839}" srcOrd="0" destOrd="0" presId="urn:microsoft.com/office/officeart/2005/8/layout/vList3#1"/>
    <dgm:cxn modelId="{58BAC650-0B31-4D24-94E2-97B5BC399CA7}" type="presOf" srcId="{2B009DBC-C24C-4F03-B667-085A64E9B066}" destId="{607A82B7-504D-4FD8-88F3-2459C3365B0F}" srcOrd="0" destOrd="0" presId="urn:microsoft.com/office/officeart/2005/8/layout/vList3#1"/>
    <dgm:cxn modelId="{D7BEB99C-53CE-42C7-884C-1DE7C29AA008}" type="presOf" srcId="{3D4CE864-2AB4-420D-A925-8C09049471C0}" destId="{A865F309-B3DC-4CE6-9399-59F37BE8D686}" srcOrd="0" destOrd="0" presId="urn:microsoft.com/office/officeart/2005/8/layout/vList3#1"/>
    <dgm:cxn modelId="{E079BFFC-8A52-40E1-9312-C134F370B725}" srcId="{3D4CE864-2AB4-420D-A925-8C09049471C0}" destId="{A5F3191F-8E14-4E4F-8644-F19C4E2831DC}" srcOrd="3" destOrd="0" parTransId="{BCC6F97F-B72C-4834-9B5B-FADF556E3C7E}" sibTransId="{9F6D7A4C-3041-4376-9761-01A7EE1A2EB6}"/>
    <dgm:cxn modelId="{A18A4276-06C8-40A6-9360-FC6D2B0FA227}" srcId="{3D4CE864-2AB4-420D-A925-8C09049471C0}" destId="{2B009DBC-C24C-4F03-B667-085A64E9B066}" srcOrd="1" destOrd="0" parTransId="{012793CD-0304-46FB-875A-93B726FBE9DF}" sibTransId="{D3545050-71E9-4857-BCEB-5762B8D7E3E4}"/>
    <dgm:cxn modelId="{9405AEF7-538F-41B6-A9AB-C001EF99D130}" srcId="{3D4CE864-2AB4-420D-A925-8C09049471C0}" destId="{A78F3C6C-D68C-4B6A-AFF8-1710251DABDD}" srcOrd="5" destOrd="0" parTransId="{2CF1A179-8DDB-45A5-B8FC-9F23645AECA2}" sibTransId="{29F16344-A19B-4058-8659-3C54BC11EECC}"/>
    <dgm:cxn modelId="{0A39C111-64D0-4920-9D08-AE59C38EC875}" type="presOf" srcId="{A78F3C6C-D68C-4B6A-AFF8-1710251DABDD}" destId="{F109D91C-F4D0-4009-9CFD-DAB1FB588C7E}" srcOrd="0" destOrd="0" presId="urn:microsoft.com/office/officeart/2005/8/layout/vList3#1"/>
    <dgm:cxn modelId="{C8B98EE3-9BE5-4961-A446-D42690BA9FFB}" type="presOf" srcId="{3A0D9F77-680A-4938-8EC1-F12330EDC6EB}" destId="{6BB2D430-DCB9-4F9E-A172-1856D3CF4F82}" srcOrd="0" destOrd="0" presId="urn:microsoft.com/office/officeart/2005/8/layout/vList3#1"/>
    <dgm:cxn modelId="{5D0DD32B-A4E8-47A5-A4FD-0D583ED037F3}" type="presOf" srcId="{6F7D01DE-A81D-42BE-9675-A30588145C2F}" destId="{115E554A-AA24-4CD3-807F-FFAA2D3460A9}" srcOrd="0" destOrd="0" presId="urn:microsoft.com/office/officeart/2005/8/layout/vList3#1"/>
    <dgm:cxn modelId="{19D89DEB-DA6F-4112-9BEF-76FFFC3DB679}" srcId="{3D4CE864-2AB4-420D-A925-8C09049471C0}" destId="{3A0D9F77-680A-4938-8EC1-F12330EDC6EB}" srcOrd="2" destOrd="0" parTransId="{60A2C3E2-2842-46CA-B8F4-3B28B2BE8E6C}" sibTransId="{89564985-2D0A-4D66-9D58-A8772B6D295F}"/>
    <dgm:cxn modelId="{A9FF7202-BE88-4B83-8613-7137C9D2C8AB}" srcId="{3D4CE864-2AB4-420D-A925-8C09049471C0}" destId="{6F7D01DE-A81D-42BE-9675-A30588145C2F}" srcOrd="0" destOrd="0" parTransId="{D3E56BB9-FFBD-4F4B-BDF6-1FA05607905E}" sibTransId="{E5FE2CF1-09AF-4539-B59A-6B26AE601FC3}"/>
    <dgm:cxn modelId="{E8ED74F7-972E-4157-AAB4-6B02204042D9}" srcId="{3D4CE864-2AB4-420D-A925-8C09049471C0}" destId="{5F282ABD-7323-4FFB-885F-4154B05AAB17}" srcOrd="4" destOrd="0" parTransId="{F0761459-ECD0-443F-B862-9C7AB5D35D0A}" sibTransId="{02E153D8-ABBE-4D24-82D1-8B7C088B28E5}"/>
    <dgm:cxn modelId="{924DD31B-DFE2-45B0-B8F4-63111BAB159F}" type="presOf" srcId="{5F282ABD-7323-4FFB-885F-4154B05AAB17}" destId="{C06B58FE-EB8E-418A-B2EA-91A4F8493BD9}" srcOrd="0" destOrd="0" presId="urn:microsoft.com/office/officeart/2005/8/layout/vList3#1"/>
    <dgm:cxn modelId="{26D6D3DA-C010-4AB5-A399-69767515FA5E}" type="presParOf" srcId="{A865F309-B3DC-4CE6-9399-59F37BE8D686}" destId="{FA7ECFDF-72A5-4610-9041-EA39A3C3DF08}" srcOrd="0" destOrd="0" presId="urn:microsoft.com/office/officeart/2005/8/layout/vList3#1"/>
    <dgm:cxn modelId="{FD5A117F-F143-49D3-BA77-34E92B1F241E}" type="presParOf" srcId="{FA7ECFDF-72A5-4610-9041-EA39A3C3DF08}" destId="{8D6BE6F3-EA59-47AE-A859-898EC8E321D6}" srcOrd="0" destOrd="0" presId="urn:microsoft.com/office/officeart/2005/8/layout/vList3#1"/>
    <dgm:cxn modelId="{486106F7-1B25-4C2C-B3F9-FCA4FD0C2FDE}" type="presParOf" srcId="{FA7ECFDF-72A5-4610-9041-EA39A3C3DF08}" destId="{115E554A-AA24-4CD3-807F-FFAA2D3460A9}" srcOrd="1" destOrd="0" presId="urn:microsoft.com/office/officeart/2005/8/layout/vList3#1"/>
    <dgm:cxn modelId="{6A9C47C3-E52D-4A2F-8D63-A1F6FB098383}" type="presParOf" srcId="{A865F309-B3DC-4CE6-9399-59F37BE8D686}" destId="{74990E71-3E54-4A78-ADA1-30ACD99505DC}" srcOrd="1" destOrd="0" presId="urn:microsoft.com/office/officeart/2005/8/layout/vList3#1"/>
    <dgm:cxn modelId="{1C850DF9-C527-44A8-8FC0-551ABEECDA3C}" type="presParOf" srcId="{A865F309-B3DC-4CE6-9399-59F37BE8D686}" destId="{66969297-DC8D-42F2-9A66-B947210ACA16}" srcOrd="2" destOrd="0" presId="urn:microsoft.com/office/officeart/2005/8/layout/vList3#1"/>
    <dgm:cxn modelId="{CB807FB9-B906-448A-82F7-7FE733E22BD1}" type="presParOf" srcId="{66969297-DC8D-42F2-9A66-B947210ACA16}" destId="{5BD3F20A-BF63-4DE8-896A-656280A06445}" srcOrd="0" destOrd="0" presId="urn:microsoft.com/office/officeart/2005/8/layout/vList3#1"/>
    <dgm:cxn modelId="{00B7C7A2-D72B-47F3-AEB8-90D5FCDF19E7}" type="presParOf" srcId="{66969297-DC8D-42F2-9A66-B947210ACA16}" destId="{607A82B7-504D-4FD8-88F3-2459C3365B0F}" srcOrd="1" destOrd="0" presId="urn:microsoft.com/office/officeart/2005/8/layout/vList3#1"/>
    <dgm:cxn modelId="{B9F35A9D-3D20-4D89-828B-620915200586}" type="presParOf" srcId="{A865F309-B3DC-4CE6-9399-59F37BE8D686}" destId="{60DB3554-4023-455B-9746-3D6B310E1206}" srcOrd="3" destOrd="0" presId="urn:microsoft.com/office/officeart/2005/8/layout/vList3#1"/>
    <dgm:cxn modelId="{9BF6A726-B6A7-4A81-A339-F743D2240CCE}" type="presParOf" srcId="{A865F309-B3DC-4CE6-9399-59F37BE8D686}" destId="{F820E12F-59A5-4988-8965-87859CB29B56}" srcOrd="4" destOrd="0" presId="urn:microsoft.com/office/officeart/2005/8/layout/vList3#1"/>
    <dgm:cxn modelId="{F778F38F-94FE-4192-BB59-FF021819B023}" type="presParOf" srcId="{F820E12F-59A5-4988-8965-87859CB29B56}" destId="{7766C689-BD04-4092-999E-E29EB994C0D0}" srcOrd="0" destOrd="0" presId="urn:microsoft.com/office/officeart/2005/8/layout/vList3#1"/>
    <dgm:cxn modelId="{D092728E-7A9B-4170-84BE-91BD70DAE730}" type="presParOf" srcId="{F820E12F-59A5-4988-8965-87859CB29B56}" destId="{6BB2D430-DCB9-4F9E-A172-1856D3CF4F82}" srcOrd="1" destOrd="0" presId="urn:microsoft.com/office/officeart/2005/8/layout/vList3#1"/>
    <dgm:cxn modelId="{932D41DF-FD61-40BE-833F-ABC09B03AFB9}" type="presParOf" srcId="{A865F309-B3DC-4CE6-9399-59F37BE8D686}" destId="{C56CD07E-4D0F-4106-85DF-6317D1999E10}" srcOrd="5" destOrd="0" presId="urn:microsoft.com/office/officeart/2005/8/layout/vList3#1"/>
    <dgm:cxn modelId="{9A1F8D42-EE03-42ED-BBD5-7895297AF60D}" type="presParOf" srcId="{A865F309-B3DC-4CE6-9399-59F37BE8D686}" destId="{723DF59C-BF81-4A67-9BCD-2E05451031DD}" srcOrd="6" destOrd="0" presId="urn:microsoft.com/office/officeart/2005/8/layout/vList3#1"/>
    <dgm:cxn modelId="{D97734AF-CFF6-4D03-BA1B-951F47FEA5FE}" type="presParOf" srcId="{723DF59C-BF81-4A67-9BCD-2E05451031DD}" destId="{80E4F435-A6D8-494C-94CC-F225F65CBA2F}" srcOrd="0" destOrd="0" presId="urn:microsoft.com/office/officeart/2005/8/layout/vList3#1"/>
    <dgm:cxn modelId="{BFBCDDB6-E33A-41FF-B905-E666883C4A8C}" type="presParOf" srcId="{723DF59C-BF81-4A67-9BCD-2E05451031DD}" destId="{9667429E-8FB2-49C8-A79B-AD9BCC9A1839}" srcOrd="1" destOrd="0" presId="urn:microsoft.com/office/officeart/2005/8/layout/vList3#1"/>
    <dgm:cxn modelId="{42674F89-6DFE-46AE-A0D5-AC92293F155B}" type="presParOf" srcId="{A865F309-B3DC-4CE6-9399-59F37BE8D686}" destId="{090503D4-44AD-4980-966C-69CDDE16867B}" srcOrd="7" destOrd="0" presId="urn:microsoft.com/office/officeart/2005/8/layout/vList3#1"/>
    <dgm:cxn modelId="{55F75F1F-ED08-4EBC-A6C4-70D8C35787E0}" type="presParOf" srcId="{A865F309-B3DC-4CE6-9399-59F37BE8D686}" destId="{DBA54FE3-958C-41CE-AC72-39FB71C79CED}" srcOrd="8" destOrd="0" presId="urn:microsoft.com/office/officeart/2005/8/layout/vList3#1"/>
    <dgm:cxn modelId="{596618FF-286E-447E-AA6A-76C8B5FD8DC4}" type="presParOf" srcId="{DBA54FE3-958C-41CE-AC72-39FB71C79CED}" destId="{50376DF2-494F-4348-9948-C13CAE922DC4}" srcOrd="0" destOrd="0" presId="urn:microsoft.com/office/officeart/2005/8/layout/vList3#1"/>
    <dgm:cxn modelId="{F04416A4-B7EA-4337-ACE1-1A124BCCC13B}" type="presParOf" srcId="{DBA54FE3-958C-41CE-AC72-39FB71C79CED}" destId="{C06B58FE-EB8E-418A-B2EA-91A4F8493BD9}" srcOrd="1" destOrd="0" presId="urn:microsoft.com/office/officeart/2005/8/layout/vList3#1"/>
    <dgm:cxn modelId="{262D3D84-7F5B-4F3B-AFDE-6E0789CFB0B8}" type="presParOf" srcId="{A865F309-B3DC-4CE6-9399-59F37BE8D686}" destId="{1351584A-04ED-43A5-9EEA-2072AD64E89C}" srcOrd="9" destOrd="0" presId="urn:microsoft.com/office/officeart/2005/8/layout/vList3#1"/>
    <dgm:cxn modelId="{61F6832D-E2B9-4AF8-A422-02C4162E735D}" type="presParOf" srcId="{A865F309-B3DC-4CE6-9399-59F37BE8D686}" destId="{170B4716-351A-4878-99A3-A5686AE53774}" srcOrd="10" destOrd="0" presId="urn:microsoft.com/office/officeart/2005/8/layout/vList3#1"/>
    <dgm:cxn modelId="{AE1443F9-C78F-4DC4-BE41-5D05927B4714}" type="presParOf" srcId="{170B4716-351A-4878-99A3-A5686AE53774}" destId="{5D3AF5B8-02FA-48A5-9C1F-224B64372E3D}" srcOrd="0" destOrd="0" presId="urn:microsoft.com/office/officeart/2005/8/layout/vList3#1"/>
    <dgm:cxn modelId="{0FAC0307-08DC-4571-B5C3-1D2C4B006898}" type="presParOf" srcId="{170B4716-351A-4878-99A3-A5686AE53774}" destId="{F109D91C-F4D0-4009-9CFD-DAB1FB588C7E}" srcOrd="1" destOrd="0" presId="urn:microsoft.com/office/officeart/2005/8/layout/vList3#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5F01A-CE80-4029-A36B-C68AF24A5D8D}" type="doc">
      <dgm:prSet loTypeId="urn:microsoft.com/office/officeart/2005/8/layout/pyramid2" loCatId="list" qsTypeId="urn:microsoft.com/office/officeart/2005/8/quickstyle/simple1" qsCatId="simple" csTypeId="urn:microsoft.com/office/officeart/2005/8/colors/accent3_2" csCatId="accent3" phldr="1"/>
      <dgm:spPr/>
    </dgm:pt>
    <dgm:pt modelId="{F8C2B6BF-CABC-43C5-9BD4-A3F0155647BC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2">
                  <a:lumMod val="50000"/>
                </a:schemeClr>
              </a:solidFill>
              <a:latin typeface="yandex-sans" charset="0"/>
            </a:rPr>
            <a:t>В случае неуспешного прохождения обязательной аттестации работник может быть уволен, как несоответствующий по своей квалификации занимаемой должности </a:t>
          </a:r>
          <a:r>
            <a:rPr lang="ru-RU" sz="2000" dirty="0" smtClean="0">
              <a:solidFill>
                <a:srgbClr val="FF0000"/>
              </a:solidFill>
              <a:latin typeface="yandex-sans" charset="0"/>
            </a:rPr>
            <a:t>(ст. 81 ТК</a:t>
          </a:r>
          <a:r>
            <a:rPr lang="ru-RU" sz="2000" dirty="0" smtClean="0">
              <a:solidFill>
                <a:schemeClr val="accent2">
                  <a:lumMod val="50000"/>
                </a:schemeClr>
              </a:solidFill>
              <a:latin typeface="yandex-sans" charset="0"/>
            </a:rPr>
            <a:t>).</a:t>
          </a:r>
          <a:endParaRPr lang="ru-RU" sz="2000" dirty="0">
            <a:solidFill>
              <a:schemeClr val="accent2">
                <a:lumMod val="50000"/>
              </a:schemeClr>
            </a:solidFill>
          </a:endParaRPr>
        </a:p>
      </dgm:t>
    </dgm:pt>
    <dgm:pt modelId="{F9CB34C3-5A3A-4EF8-91ED-3DF11502CF6B}" type="parTrans" cxnId="{4EA13BB5-DD8D-4919-B1D9-8F8D8A4155EF}">
      <dgm:prSet/>
      <dgm:spPr/>
      <dgm:t>
        <a:bodyPr/>
        <a:lstStyle/>
        <a:p>
          <a:endParaRPr lang="ru-RU" sz="2000"/>
        </a:p>
      </dgm:t>
    </dgm:pt>
    <dgm:pt modelId="{6D5F8A5D-64BA-437B-A238-F2DF31796054}" type="sibTrans" cxnId="{4EA13BB5-DD8D-4919-B1D9-8F8D8A4155EF}">
      <dgm:prSet/>
      <dgm:spPr/>
      <dgm:t>
        <a:bodyPr/>
        <a:lstStyle/>
        <a:p>
          <a:endParaRPr lang="ru-RU" sz="2000"/>
        </a:p>
      </dgm:t>
    </dgm:pt>
    <dgm:pt modelId="{929D9993-F721-4FB5-B848-18F6F256A0A7}" type="pres">
      <dgm:prSet presAssocID="{5FC5F01A-CE80-4029-A36B-C68AF24A5D8D}" presName="compositeShape" presStyleCnt="0">
        <dgm:presLayoutVars>
          <dgm:dir/>
          <dgm:resizeHandles/>
        </dgm:presLayoutVars>
      </dgm:prSet>
      <dgm:spPr/>
    </dgm:pt>
    <dgm:pt modelId="{4E8D69E5-603C-45E3-A741-A5DFA173A5F7}" type="pres">
      <dgm:prSet presAssocID="{5FC5F01A-CE80-4029-A36B-C68AF24A5D8D}" presName="pyramid" presStyleLbl="node1" presStyleIdx="0" presStyleCnt="1"/>
      <dgm:spPr/>
    </dgm:pt>
    <dgm:pt modelId="{2C7C06A1-51A2-41BE-AF33-29CD72EC1221}" type="pres">
      <dgm:prSet presAssocID="{5FC5F01A-CE80-4029-A36B-C68AF24A5D8D}" presName="theList" presStyleCnt="0"/>
      <dgm:spPr/>
    </dgm:pt>
    <dgm:pt modelId="{9F108F2A-021C-406D-BDAD-28007B99F00A}" type="pres">
      <dgm:prSet presAssocID="{F8C2B6BF-CABC-43C5-9BD4-A3F0155647BC}" presName="aNode" presStyleLbl="fgAcc1" presStyleIdx="0" presStyleCnt="1" custScaleX="257397" custLinFactNeighborX="33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D91B7-1172-4D6B-968D-2312A39BE556}" type="pres">
      <dgm:prSet presAssocID="{F8C2B6BF-CABC-43C5-9BD4-A3F0155647BC}" presName="aSpace" presStyleCnt="0"/>
      <dgm:spPr/>
    </dgm:pt>
  </dgm:ptLst>
  <dgm:cxnLst>
    <dgm:cxn modelId="{D5CBE282-D761-42E9-A704-14E6FE674279}" type="presOf" srcId="{5FC5F01A-CE80-4029-A36B-C68AF24A5D8D}" destId="{929D9993-F721-4FB5-B848-18F6F256A0A7}" srcOrd="0" destOrd="0" presId="urn:microsoft.com/office/officeart/2005/8/layout/pyramid2"/>
    <dgm:cxn modelId="{4EA13BB5-DD8D-4919-B1D9-8F8D8A4155EF}" srcId="{5FC5F01A-CE80-4029-A36B-C68AF24A5D8D}" destId="{F8C2B6BF-CABC-43C5-9BD4-A3F0155647BC}" srcOrd="0" destOrd="0" parTransId="{F9CB34C3-5A3A-4EF8-91ED-3DF11502CF6B}" sibTransId="{6D5F8A5D-64BA-437B-A238-F2DF31796054}"/>
    <dgm:cxn modelId="{B20E30D9-7254-413A-AC21-DF70AE54A106}" type="presOf" srcId="{F8C2B6BF-CABC-43C5-9BD4-A3F0155647BC}" destId="{9F108F2A-021C-406D-BDAD-28007B99F00A}" srcOrd="0" destOrd="0" presId="urn:microsoft.com/office/officeart/2005/8/layout/pyramid2"/>
    <dgm:cxn modelId="{2BB5483F-BE92-4A83-8362-546367CC5C94}" type="presParOf" srcId="{929D9993-F721-4FB5-B848-18F6F256A0A7}" destId="{4E8D69E5-603C-45E3-A741-A5DFA173A5F7}" srcOrd="0" destOrd="0" presId="urn:microsoft.com/office/officeart/2005/8/layout/pyramid2"/>
    <dgm:cxn modelId="{EDFBD83C-2E65-44F1-9107-E609B719E895}" type="presParOf" srcId="{929D9993-F721-4FB5-B848-18F6F256A0A7}" destId="{2C7C06A1-51A2-41BE-AF33-29CD72EC1221}" srcOrd="1" destOrd="0" presId="urn:microsoft.com/office/officeart/2005/8/layout/pyramid2"/>
    <dgm:cxn modelId="{57C6CFD1-C008-41A6-BC03-EBB8C764CE70}" type="presParOf" srcId="{2C7C06A1-51A2-41BE-AF33-29CD72EC1221}" destId="{9F108F2A-021C-406D-BDAD-28007B99F00A}" srcOrd="0" destOrd="0" presId="urn:microsoft.com/office/officeart/2005/8/layout/pyramid2"/>
    <dgm:cxn modelId="{A522F14E-57C5-42ED-9C88-D848C5A59E22}" type="presParOf" srcId="{2C7C06A1-51A2-41BE-AF33-29CD72EC1221}" destId="{104D91B7-1172-4D6B-968D-2312A39BE556}" srcOrd="1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C8D82-4706-40D0-83D4-833833D6555B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8EE26-4688-415D-A16A-60AC0EE884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85728"/>
            <a:ext cx="6858048" cy="32147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МЕТОДИЧЕСКОЕ СОПРОВОЖДЕНИЕ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СТАРШЕГО ВОСПИТАТЕЛЯ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ОРГАНИЗАЦИИ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АТТЕСТАЦИИ НА СООТВЕТСТВИЕ ЗАНИМАЕМОЙ ДОЛЖНОСТИ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4071942"/>
            <a:ext cx="4500594" cy="178595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800" dirty="0" smtClean="0"/>
              <a:t>Баланаева И.Ф.,</a:t>
            </a:r>
          </a:p>
          <a:p>
            <a:pPr algn="just"/>
            <a:r>
              <a:rPr lang="ru-RU" sz="2800" dirty="0" smtClean="0"/>
              <a:t>Методист по кадровой работе УМС ИМО УО ИКМО по Авиастроительному и Ново-Савиновскому районам г.Казани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14612" y="621508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Казань, 2023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</a:rPr>
              <a:t>СРОК       ИХ        АТТЕСТАЦИИ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00552" cy="304324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ru-RU" altLang="ru-RU" b="1" dirty="0" smtClean="0">
                <a:solidFill>
                  <a:srgbClr val="003366"/>
                </a:solidFill>
                <a:latin typeface="Times New Roman" pitchFamily="18" charset="0"/>
              </a:rPr>
              <a:t>Их аттестация возможна 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По п. 3,4,5. не ранее,  чем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</a:rPr>
              <a:t>через 2 года </a:t>
            </a: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после</a:t>
            </a:r>
          </a:p>
          <a:p>
            <a:pPr algn="ctr">
              <a:buNone/>
              <a:defRPr/>
            </a:pP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их выхода из отпуска</a:t>
            </a:r>
          </a:p>
          <a:p>
            <a:pPr algn="ctr">
              <a:defRPr/>
            </a:pPr>
            <a:endParaRPr lang="ru-RU" alt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По п.6. не ранее, 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чем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</a:rPr>
              <a:t>через год </a:t>
            </a: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после выхода их на работу </a:t>
            </a:r>
          </a:p>
          <a:p>
            <a:endParaRPr lang="ru-RU" dirty="0"/>
          </a:p>
        </p:txBody>
      </p:sp>
      <p:pic>
        <p:nvPicPr>
          <p:cNvPr id="53249" name="Picture 1" descr="C:\Users\User\Desktop\1620766460_6-phonoteka_org-p-fon-dlya-prezentatsii-s-chelovechkami-7.jpg"/>
          <p:cNvPicPr>
            <a:picLocks noChangeAspect="1" noChangeArrowheads="1"/>
          </p:cNvPicPr>
          <p:nvPr/>
        </p:nvPicPr>
        <p:blipFill>
          <a:blip r:embed="rId2" cstate="print"/>
          <a:srcRect l="10145" t="2174" r="11594" b="6521"/>
          <a:stretch>
            <a:fillRect/>
          </a:stretch>
        </p:blipFill>
        <p:spPr bwMode="auto">
          <a:xfrm>
            <a:off x="4857752" y="2000240"/>
            <a:ext cx="3857652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357166"/>
            <a:ext cx="1457325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92882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Организация и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нормативно-правовое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сопровождение обязательной аттестации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8229600" cy="4286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Разработка и утверждение приказов и локальных актов</a:t>
            </a:r>
            <a:br>
              <a:rPr lang="ru-RU" dirty="0" smtClean="0"/>
            </a:br>
            <a:r>
              <a:rPr lang="ru-RU" dirty="0" smtClean="0"/>
              <a:t>• Подготовка представления работодателя на</a:t>
            </a:r>
            <a:br>
              <a:rPr lang="ru-RU" dirty="0" smtClean="0"/>
            </a:br>
            <a:r>
              <a:rPr lang="ru-RU" dirty="0" smtClean="0"/>
              <a:t>аттестуемого педагога</a:t>
            </a:r>
            <a:br>
              <a:rPr lang="ru-RU" dirty="0" smtClean="0"/>
            </a:br>
            <a:r>
              <a:rPr lang="ru-RU" dirty="0" smtClean="0"/>
              <a:t>• Организация проведения оценки профессиональной</a:t>
            </a:r>
            <a:br>
              <a:rPr lang="ru-RU" dirty="0" smtClean="0"/>
            </a:br>
            <a:r>
              <a:rPr lang="ru-RU" dirty="0" smtClean="0"/>
              <a:t>деятельности (в том числе оценки знаний)</a:t>
            </a:r>
            <a:br>
              <a:rPr lang="ru-RU" dirty="0" smtClean="0"/>
            </a:br>
            <a:r>
              <a:rPr lang="ru-RU" dirty="0" smtClean="0"/>
              <a:t>• Подготовка протокола оценки профессиональной</a:t>
            </a:r>
            <a:br>
              <a:rPr lang="ru-RU" dirty="0" smtClean="0"/>
            </a:br>
            <a:r>
              <a:rPr lang="ru-RU" dirty="0" smtClean="0"/>
              <a:t>деятельности (знаний)</a:t>
            </a:r>
            <a:br>
              <a:rPr lang="ru-RU" dirty="0" smtClean="0"/>
            </a:br>
            <a:r>
              <a:rPr lang="ru-RU" dirty="0" smtClean="0"/>
              <a:t>• Проведение заседания аттестационной комиссии</a:t>
            </a:r>
            <a:br>
              <a:rPr lang="ru-RU" dirty="0" smtClean="0"/>
            </a:br>
            <a:r>
              <a:rPr lang="ru-RU" dirty="0" smtClean="0"/>
              <a:t>• Подготовка выписки из протокола заседания</a:t>
            </a:r>
            <a:br>
              <a:rPr lang="ru-RU" dirty="0" smtClean="0"/>
            </a:br>
            <a:r>
              <a:rPr lang="ru-RU" dirty="0" smtClean="0"/>
              <a:t>аттестационной комиссии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ПРИКАЗЫ И ЛОКАЛЬНЫЕ АКТЫ (долгосрочные)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• Приказ «Об утверждении Положения об</a:t>
            </a:r>
            <a:br>
              <a:rPr lang="ru-RU" dirty="0" smtClean="0"/>
            </a:br>
            <a:r>
              <a:rPr lang="ru-RU" dirty="0" smtClean="0"/>
              <a:t>аттестационной комиссии ОО» и (приложение к</a:t>
            </a:r>
            <a:br>
              <a:rPr lang="ru-RU" dirty="0" smtClean="0"/>
            </a:br>
            <a:r>
              <a:rPr lang="ru-RU" dirty="0" smtClean="0"/>
              <a:t>приказу) «Положение об аттестационной комиссии</a:t>
            </a:r>
            <a:br>
              <a:rPr lang="ru-RU" dirty="0" smtClean="0"/>
            </a:br>
            <a:r>
              <a:rPr lang="ru-RU" dirty="0" smtClean="0"/>
              <a:t>ОО»</a:t>
            </a:r>
            <a:br>
              <a:rPr lang="ru-RU" dirty="0" smtClean="0"/>
            </a:br>
            <a:r>
              <a:rPr lang="ru-RU" dirty="0" smtClean="0"/>
              <a:t>• Приказ «Об утверждении Регламента проведения</a:t>
            </a:r>
            <a:br>
              <a:rPr lang="ru-RU" dirty="0" smtClean="0"/>
            </a:br>
            <a:r>
              <a:rPr lang="ru-RU" dirty="0" smtClean="0"/>
              <a:t>оценки профессиональной деятельности (в том</a:t>
            </a:r>
            <a:br>
              <a:rPr lang="ru-RU" dirty="0" smtClean="0"/>
            </a:br>
            <a:r>
              <a:rPr lang="ru-RU" dirty="0" smtClean="0"/>
              <a:t>числе оценки профессиональных знаний) и</a:t>
            </a:r>
            <a:br>
              <a:rPr lang="ru-RU" dirty="0" smtClean="0"/>
            </a:br>
            <a:r>
              <a:rPr lang="ru-RU" dirty="0" smtClean="0"/>
              <a:t>(приложение к приказу) «Регламент проведения</a:t>
            </a:r>
            <a:br>
              <a:rPr lang="ru-RU" dirty="0" smtClean="0"/>
            </a:br>
            <a:r>
              <a:rPr lang="ru-RU" dirty="0" smtClean="0"/>
              <a:t>оценки профессиональной деятельности ( в том</a:t>
            </a:r>
            <a:br>
              <a:rPr lang="ru-RU" dirty="0" smtClean="0"/>
            </a:br>
            <a:r>
              <a:rPr lang="ru-RU" dirty="0" smtClean="0"/>
              <a:t>числе оценки знаний) для педагогических</a:t>
            </a:r>
            <a:br>
              <a:rPr lang="ru-RU" dirty="0" smtClean="0"/>
            </a:br>
            <a:r>
              <a:rPr lang="ru-RU" dirty="0" smtClean="0"/>
              <a:t>работников, аттестуемых с целью подтверждения</a:t>
            </a:r>
            <a:br>
              <a:rPr lang="ru-RU" dirty="0" smtClean="0"/>
            </a:br>
            <a:r>
              <a:rPr lang="ru-RU" dirty="0" smtClean="0"/>
              <a:t>соответствия занимаемой должности»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ТИПОВЫЕ ОШИБКИ И </a:t>
            </a:r>
            <a:r>
              <a:rPr lang="ru-RU" b="1" dirty="0" smtClean="0">
                <a:solidFill>
                  <a:schemeClr val="tx1"/>
                </a:solidFill>
              </a:rPr>
              <a:t>НАРУШЕНИЯ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В приказах - ссылка на устаревший документ.</a:t>
            </a:r>
            <a:br>
              <a:rPr lang="ru-RU" dirty="0" smtClean="0"/>
            </a:br>
            <a:r>
              <a:rPr lang="ru-RU" dirty="0" smtClean="0"/>
              <a:t>Внимание! Аттестация проводится на основании</a:t>
            </a:r>
            <a:br>
              <a:rPr lang="ru-RU" dirty="0" smtClean="0"/>
            </a:br>
            <a:r>
              <a:rPr lang="ru-RU" dirty="0" smtClean="0"/>
              <a:t>Порядка аттестации, утвержденного приказом</a:t>
            </a:r>
            <a:br>
              <a:rPr lang="ru-RU" dirty="0" smtClean="0"/>
            </a:br>
            <a:r>
              <a:rPr lang="ru-RU" dirty="0" smtClean="0"/>
              <a:t>МОиН РФ от 07.04.2014 No276</a:t>
            </a:r>
            <a:br>
              <a:rPr lang="ru-RU" dirty="0" smtClean="0"/>
            </a:br>
            <a:r>
              <a:rPr lang="ru-RU" dirty="0" smtClean="0"/>
              <a:t>• Регламент не адаптирован к конкретному учреждению</a:t>
            </a:r>
            <a:br>
              <a:rPr lang="ru-RU" dirty="0" smtClean="0"/>
            </a:br>
            <a:r>
              <a:rPr lang="ru-RU" dirty="0" smtClean="0"/>
              <a:t>• Положение и Регламент должны быть согласованы с</a:t>
            </a:r>
            <a:br>
              <a:rPr lang="ru-RU" dirty="0" smtClean="0"/>
            </a:br>
            <a:r>
              <a:rPr lang="ru-RU" dirty="0" smtClean="0"/>
              <a:t>председателем профкома ОО</a:t>
            </a:r>
            <a:br>
              <a:rPr lang="ru-RU" dirty="0" smtClean="0"/>
            </a:br>
            <a:r>
              <a:rPr lang="ru-RU" dirty="0" smtClean="0"/>
              <a:t>• Срок действия этих приказов и локальных актов –</a:t>
            </a:r>
            <a:br>
              <a:rPr lang="ru-RU" dirty="0" smtClean="0"/>
            </a:br>
            <a:r>
              <a:rPr lang="ru-RU" dirty="0" smtClean="0"/>
              <a:t>долгосрочный (на несколько лет)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29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ПРИКАЗЫ (краткосрочные)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r>
              <a:rPr lang="ru-RU" dirty="0" smtClean="0"/>
              <a:t>Приказ об аттестационной комиссии</a:t>
            </a:r>
            <a:br>
              <a:rPr lang="ru-RU" dirty="0" smtClean="0"/>
            </a:br>
            <a:r>
              <a:rPr lang="ru-RU" dirty="0" smtClean="0"/>
              <a:t>Внимание! – создается в сентябре сроком на 1 год</a:t>
            </a:r>
            <a:br>
              <a:rPr lang="ru-RU" dirty="0" smtClean="0"/>
            </a:br>
            <a:r>
              <a:rPr lang="ru-RU" dirty="0" smtClean="0"/>
              <a:t>• Приказ о проведении аттестации педагога на СЗД</a:t>
            </a:r>
            <a:br>
              <a:rPr lang="ru-RU" dirty="0" smtClean="0"/>
            </a:br>
            <a:r>
              <a:rPr lang="ru-RU" dirty="0" smtClean="0"/>
              <a:t>Внимание!</a:t>
            </a:r>
            <a:br>
              <a:rPr lang="ru-RU" dirty="0" smtClean="0"/>
            </a:br>
            <a:r>
              <a:rPr lang="ru-RU" dirty="0" smtClean="0"/>
              <a:t>- в приказе прописывается дата проведения оценки</a:t>
            </a:r>
            <a:br>
              <a:rPr lang="ru-RU" dirty="0" smtClean="0"/>
            </a:br>
            <a:r>
              <a:rPr lang="ru-RU" dirty="0" smtClean="0"/>
              <a:t>профессиональных знаний или отдельный график</a:t>
            </a:r>
            <a:br>
              <a:rPr lang="ru-RU" dirty="0" smtClean="0"/>
            </a:br>
            <a:r>
              <a:rPr lang="ru-RU" dirty="0" smtClean="0"/>
              <a:t>– в приказе о проведении аттестации подпись</a:t>
            </a:r>
            <a:br>
              <a:rPr lang="ru-RU" dirty="0" smtClean="0"/>
            </a:br>
            <a:r>
              <a:rPr lang="ru-RU" dirty="0" smtClean="0"/>
              <a:t>аттестуемого работника и дата</a:t>
            </a:r>
            <a:br>
              <a:rPr lang="ru-RU" dirty="0" smtClean="0"/>
            </a:br>
            <a:r>
              <a:rPr lang="ru-RU" dirty="0" smtClean="0"/>
              <a:t>– на момент издания приказа педагог должен</a:t>
            </a:r>
            <a:br>
              <a:rPr lang="ru-RU" dirty="0" smtClean="0"/>
            </a:br>
            <a:r>
              <a:rPr lang="ru-RU" dirty="0" smtClean="0"/>
              <a:t>проработать в данном учреждении полных 2 года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ПРЕДСТАВЛЕНИЕ РАБОТОДАТЕЛЯ НА АТТЕСТУЕМОГО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РАБОТНИКА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5400684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• Срок – за 30 дней до аттестации</a:t>
            </a:r>
            <a:br>
              <a:rPr lang="ru-RU" dirty="0" smtClean="0"/>
            </a:br>
            <a:r>
              <a:rPr lang="ru-RU" dirty="0" smtClean="0"/>
              <a:t>педагог знакомится с</a:t>
            </a:r>
            <a:br>
              <a:rPr lang="ru-RU" dirty="0" smtClean="0"/>
            </a:br>
            <a:r>
              <a:rPr lang="ru-RU" dirty="0" smtClean="0"/>
              <a:t>представлением</a:t>
            </a:r>
            <a:br>
              <a:rPr lang="ru-RU" dirty="0" smtClean="0"/>
            </a:br>
            <a:r>
              <a:rPr lang="ru-RU" dirty="0" smtClean="0"/>
              <a:t>• На представлении – подпись</a:t>
            </a:r>
            <a:br>
              <a:rPr lang="ru-RU" dirty="0" smtClean="0"/>
            </a:br>
            <a:r>
              <a:rPr lang="ru-RU" dirty="0" smtClean="0"/>
              <a:t>аттестуемого и дата</a:t>
            </a:r>
            <a:br>
              <a:rPr lang="ru-RU" dirty="0" smtClean="0"/>
            </a:br>
            <a:r>
              <a:rPr lang="ru-RU" dirty="0" smtClean="0"/>
              <a:t>• Содержание представления –</a:t>
            </a:r>
            <a:br>
              <a:rPr lang="ru-RU" dirty="0" smtClean="0"/>
            </a:br>
            <a:r>
              <a:rPr lang="ru-RU" dirty="0" err="1" smtClean="0"/>
              <a:t>компетентностный</a:t>
            </a:r>
            <a:r>
              <a:rPr lang="ru-RU" dirty="0" smtClean="0"/>
              <a:t> подход</a:t>
            </a:r>
            <a:br>
              <a:rPr lang="ru-RU" dirty="0" smtClean="0"/>
            </a:br>
            <a:r>
              <a:rPr lang="ru-RU" dirty="0" smtClean="0"/>
              <a:t>• Из содержания – грамотные</a:t>
            </a:r>
            <a:br>
              <a:rPr lang="ru-RU" dirty="0" smtClean="0"/>
            </a:br>
            <a:r>
              <a:rPr lang="ru-RU" dirty="0" smtClean="0"/>
              <a:t>рекомендации</a:t>
            </a:r>
            <a:endParaRPr lang="ru-RU" dirty="0"/>
          </a:p>
        </p:txBody>
      </p:sp>
      <p:pic>
        <p:nvPicPr>
          <p:cNvPr id="47105" name="Picture 1" descr="C:\Users\User\Desktop\1675604113_top-fon-com-p-chelovechki-dlya-prezentatsii-bez-fona-19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071678"/>
            <a:ext cx="2786082" cy="3398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ЧЕРЕЗ МЕСЯЦ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00948" cy="5357850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профессиональной деятельности</a:t>
            </a:r>
            <a:br>
              <a:rPr lang="ru-RU" dirty="0" smtClean="0"/>
            </a:br>
            <a:r>
              <a:rPr lang="ru-RU" dirty="0" smtClean="0"/>
              <a:t>(знаний) в определенной форме</a:t>
            </a:r>
            <a:br>
              <a:rPr lang="ru-RU" dirty="0" smtClean="0"/>
            </a:br>
            <a:r>
              <a:rPr lang="ru-RU" dirty="0" smtClean="0"/>
              <a:t>• Протокол оценки профессиональной</a:t>
            </a:r>
            <a:br>
              <a:rPr lang="ru-RU" dirty="0" smtClean="0"/>
            </a:br>
            <a:r>
              <a:rPr lang="ru-RU" dirty="0" smtClean="0"/>
              <a:t>деятельности (знаний)</a:t>
            </a:r>
            <a:br>
              <a:rPr lang="ru-RU" dirty="0" smtClean="0"/>
            </a:br>
            <a:r>
              <a:rPr lang="ru-RU" dirty="0" smtClean="0"/>
              <a:t>• Заседание аттестационной комиссии</a:t>
            </a:r>
            <a:br>
              <a:rPr lang="ru-RU" dirty="0" smtClean="0"/>
            </a:br>
            <a:r>
              <a:rPr lang="ru-RU" dirty="0" smtClean="0"/>
              <a:t>(протокол)</a:t>
            </a:r>
            <a:br>
              <a:rPr lang="ru-RU" dirty="0" smtClean="0"/>
            </a:br>
            <a:r>
              <a:rPr lang="ru-RU" dirty="0" smtClean="0"/>
              <a:t>• Выписка из протокола аттестационной</a:t>
            </a:r>
            <a:br>
              <a:rPr lang="ru-RU" dirty="0" smtClean="0"/>
            </a:br>
            <a:r>
              <a:rPr lang="ru-RU" dirty="0" smtClean="0"/>
              <a:t>комиссии (под роспись) – в течении 2 дней</a:t>
            </a:r>
            <a:br>
              <a:rPr lang="ru-RU" dirty="0" smtClean="0"/>
            </a:br>
            <a:r>
              <a:rPr lang="ru-RU" dirty="0" smtClean="0"/>
              <a:t>после заседания аттестационной комиссии</a:t>
            </a:r>
            <a:br>
              <a:rPr lang="ru-RU" dirty="0" smtClean="0"/>
            </a:br>
            <a:r>
              <a:rPr lang="ru-RU" dirty="0" smtClean="0"/>
              <a:t>• Выписка вкладывается в личное дело</a:t>
            </a:r>
            <a:br>
              <a:rPr lang="ru-RU" dirty="0" smtClean="0"/>
            </a:br>
            <a:r>
              <a:rPr lang="ru-RU" dirty="0" smtClean="0"/>
              <a:t>педагога</a:t>
            </a:r>
            <a:endParaRPr lang="ru-RU" dirty="0"/>
          </a:p>
        </p:txBody>
      </p:sp>
      <p:pic>
        <p:nvPicPr>
          <p:cNvPr id="46081" name="Picture 1" descr="C:\Users\User\Desktop\1613545391_106-p-kartinki-na-belom-fone-dlya-prezentatsii-1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4786322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8572560" cy="60007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Один из важнейших документов аттестации педагога на</a:t>
            </a:r>
            <a:br>
              <a:rPr lang="ru-RU" dirty="0" smtClean="0"/>
            </a:br>
            <a:r>
              <a:rPr lang="ru-RU" dirty="0" smtClean="0"/>
              <a:t>СЗД является Представление руководителя</a:t>
            </a:r>
            <a:br>
              <a:rPr lang="ru-RU" dirty="0" smtClean="0"/>
            </a:br>
            <a:r>
              <a:rPr lang="ru-RU" dirty="0" smtClean="0"/>
              <a:t>образовательной организации</a:t>
            </a:r>
            <a:br>
              <a:rPr lang="ru-RU" dirty="0" smtClean="0"/>
            </a:br>
            <a:r>
              <a:rPr lang="ru-RU" dirty="0" smtClean="0"/>
              <a:t>(ответственным за подготовку и качество Представления</a:t>
            </a:r>
            <a:br>
              <a:rPr lang="ru-RU" dirty="0" smtClean="0"/>
            </a:br>
            <a:r>
              <a:rPr lang="ru-RU" dirty="0" smtClean="0"/>
              <a:t>является старший воспитатель).</a:t>
            </a:r>
            <a:br>
              <a:rPr lang="ru-RU" dirty="0" smtClean="0"/>
            </a:br>
            <a:r>
              <a:rPr lang="ru-RU" dirty="0" smtClean="0"/>
              <a:t>Согласно пункту 17 Порядка аттестации Представления</a:t>
            </a:r>
            <a:br>
              <a:rPr lang="ru-RU" dirty="0" smtClean="0"/>
            </a:br>
            <a:r>
              <a:rPr lang="ru-RU" dirty="0" smtClean="0"/>
              <a:t>на аттестуемых педагогов должны содержать полную,</a:t>
            </a:r>
            <a:br>
              <a:rPr lang="ru-RU" dirty="0" smtClean="0"/>
            </a:br>
            <a:r>
              <a:rPr lang="ru-RU" dirty="0" smtClean="0"/>
              <a:t>мотивированную, всестороннюю и объективную оценку</a:t>
            </a:r>
            <a:br>
              <a:rPr lang="ru-RU" dirty="0" smtClean="0"/>
            </a:br>
            <a:r>
              <a:rPr lang="ru-RU" dirty="0" smtClean="0"/>
              <a:t>профессиональных, деловых качеств педагогических</a:t>
            </a:r>
            <a:br>
              <a:rPr lang="ru-RU" dirty="0" smtClean="0"/>
            </a:br>
            <a:r>
              <a:rPr lang="ru-RU" dirty="0" smtClean="0"/>
              <a:t>работников на основе его профессиональной</a:t>
            </a:r>
            <a:br>
              <a:rPr lang="ru-RU" dirty="0" smtClean="0"/>
            </a:br>
            <a:r>
              <a:rPr lang="ru-RU" dirty="0" smtClean="0"/>
              <a:t>деятельности в динамике за 5 лет, предшествующих</a:t>
            </a:r>
            <a:br>
              <a:rPr lang="ru-RU" dirty="0" smtClean="0"/>
            </a:br>
            <a:r>
              <a:rPr lang="ru-RU" dirty="0" smtClean="0"/>
              <a:t>аттестации.</a:t>
            </a:r>
            <a:br>
              <a:rPr lang="ru-RU" dirty="0" smtClean="0"/>
            </a:br>
            <a:r>
              <a:rPr lang="ru-RU" dirty="0" smtClean="0"/>
              <a:t>В Представлении должны быть отражены выводы</a:t>
            </a:r>
            <a:br>
              <a:rPr lang="ru-RU" dirty="0" smtClean="0"/>
            </a:br>
            <a:r>
              <a:rPr lang="ru-RU" dirty="0" smtClean="0"/>
              <a:t>администрации об уровне развития базовых</a:t>
            </a:r>
            <a:br>
              <a:rPr lang="ru-RU" dirty="0" smtClean="0"/>
            </a:br>
            <a:r>
              <a:rPr lang="ru-RU" dirty="0" smtClean="0"/>
              <a:t>методических компетенций аттестуемого работника.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ТИПОВЫЕ ОШИБКИ 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329642" cy="54292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Смена формы Представления (она утверждена</a:t>
            </a:r>
            <a:br>
              <a:rPr lang="ru-RU" dirty="0" smtClean="0"/>
            </a:br>
            <a:r>
              <a:rPr lang="ru-RU" dirty="0" smtClean="0"/>
              <a:t>Регламентом)</a:t>
            </a:r>
            <a:br>
              <a:rPr lang="ru-RU" dirty="0" smtClean="0"/>
            </a:br>
            <a:r>
              <a:rPr lang="ru-RU" dirty="0" smtClean="0"/>
              <a:t>• Не отражен </a:t>
            </a:r>
            <a:r>
              <a:rPr lang="ru-RU" dirty="0" err="1" smtClean="0"/>
              <a:t>компетентностный</a:t>
            </a:r>
            <a:r>
              <a:rPr lang="ru-RU" dirty="0" smtClean="0"/>
              <a:t> подход</a:t>
            </a:r>
            <a:br>
              <a:rPr lang="ru-RU" dirty="0" smtClean="0"/>
            </a:br>
            <a:r>
              <a:rPr lang="ru-RU" dirty="0" smtClean="0"/>
              <a:t>• Однотипное содержание, набор трафаретных</a:t>
            </a:r>
            <a:br>
              <a:rPr lang="ru-RU" dirty="0" smtClean="0"/>
            </a:br>
            <a:r>
              <a:rPr lang="ru-RU" dirty="0" smtClean="0"/>
              <a:t>фраз</a:t>
            </a:r>
            <a:br>
              <a:rPr lang="ru-RU" dirty="0" smtClean="0"/>
            </a:br>
            <a:r>
              <a:rPr lang="ru-RU" dirty="0" smtClean="0"/>
              <a:t>• Нет объективного анализа профессионализма</a:t>
            </a:r>
            <a:br>
              <a:rPr lang="ru-RU" dirty="0" smtClean="0"/>
            </a:br>
            <a:r>
              <a:rPr lang="ru-RU" dirty="0" smtClean="0"/>
              <a:t>педагога («хвалебная ода»)</a:t>
            </a:r>
            <a:br>
              <a:rPr lang="ru-RU" dirty="0" smtClean="0"/>
            </a:br>
            <a:r>
              <a:rPr lang="ru-RU" dirty="0" smtClean="0"/>
              <a:t>• Нет таких фраз – выявлены некоторые</a:t>
            </a:r>
            <a:br>
              <a:rPr lang="ru-RU" dirty="0" smtClean="0"/>
            </a:br>
            <a:r>
              <a:rPr lang="ru-RU" dirty="0" smtClean="0"/>
              <a:t>упущения..., нет системности..., показал</a:t>
            </a:r>
            <a:br>
              <a:rPr lang="ru-RU" dirty="0" smtClean="0"/>
            </a:br>
            <a:r>
              <a:rPr lang="ru-RU" dirty="0" smtClean="0"/>
              <a:t>относительно низкий уровень умения...,</a:t>
            </a:r>
            <a:br>
              <a:rPr lang="ru-RU" dirty="0" smtClean="0"/>
            </a:br>
            <a:r>
              <a:rPr lang="ru-RU" dirty="0" smtClean="0"/>
              <a:t>педагог не всегда видит..., что можно</a:t>
            </a:r>
            <a:br>
              <a:rPr lang="ru-RU" dirty="0" smtClean="0"/>
            </a:br>
            <a:r>
              <a:rPr lang="ru-RU" dirty="0" smtClean="0"/>
              <a:t>оправдать недостаточной опытностью</a:t>
            </a:r>
            <a:br>
              <a:rPr lang="ru-RU" dirty="0" smtClean="0"/>
            </a:br>
            <a:r>
              <a:rPr lang="ru-RU" dirty="0" smtClean="0"/>
              <a:t>педагога</a:t>
            </a:r>
            <a:br>
              <a:rPr lang="ru-RU" dirty="0" smtClean="0"/>
            </a:br>
            <a:r>
              <a:rPr lang="ru-RU" dirty="0" smtClean="0"/>
              <a:t>• Нет грамотных рекомендаций по тем</a:t>
            </a:r>
            <a:br>
              <a:rPr lang="ru-RU" dirty="0" smtClean="0"/>
            </a:br>
            <a:r>
              <a:rPr lang="ru-RU" dirty="0" smtClean="0"/>
              <a:t>параметрам, которые дали западание</a:t>
            </a:r>
            <a:endParaRPr lang="ru-RU" dirty="0"/>
          </a:p>
        </p:txBody>
      </p:sp>
      <p:pic>
        <p:nvPicPr>
          <p:cNvPr id="44033" name="Picture 1" descr="C:\Users\User\Desktop\1674926204_top-fon-com-p-chelovechki-dlya-prezentatsii-bez-fona-bes-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071942"/>
            <a:ext cx="2000264" cy="1411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АТТЕСТАЦИЯ</a:t>
            </a:r>
            <a:endParaRPr lang="ru-RU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4267317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143372" y="2214554"/>
            <a:ext cx="43577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 algn="just">
              <a:defRPr/>
            </a:pPr>
            <a:r>
              <a:rPr lang="ru-RU" b="1" dirty="0" smtClean="0">
                <a:solidFill>
                  <a:srgbClr val="003366"/>
                </a:solidFill>
              </a:rPr>
              <a:t>        определение деловой квалификации работника, отзыв о его способностях, обязательное условие для присвоения работнику персонального разряда, звания.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643602"/>
          </a:xfrm>
        </p:spPr>
        <p:txBody>
          <a:bodyPr/>
          <a:lstStyle/>
          <a:p>
            <a:pPr algn="just"/>
            <a:r>
              <a:rPr lang="ru-RU" dirty="0" smtClean="0"/>
              <a:t>Грамотные конструктивные обоснованные</a:t>
            </a:r>
            <a:br>
              <a:rPr lang="ru-RU" dirty="0" smtClean="0"/>
            </a:br>
            <a:r>
              <a:rPr lang="ru-RU" dirty="0" smtClean="0"/>
              <a:t>рекомендации в Представлении могут</a:t>
            </a:r>
            <a:br>
              <a:rPr lang="ru-RU" dirty="0" smtClean="0"/>
            </a:br>
            <a:r>
              <a:rPr lang="ru-RU" dirty="0" smtClean="0"/>
              <a:t>стать программой развития педагога в его</a:t>
            </a:r>
            <a:br>
              <a:rPr lang="ru-RU" dirty="0" smtClean="0"/>
            </a:br>
            <a:r>
              <a:rPr lang="ru-RU" dirty="0" smtClean="0"/>
              <a:t>подготовке к аттестации на первую</a:t>
            </a:r>
            <a:br>
              <a:rPr lang="ru-RU" dirty="0" smtClean="0"/>
            </a:br>
            <a:r>
              <a:rPr lang="ru-RU" dirty="0" smtClean="0"/>
              <a:t>категорию.</a:t>
            </a:r>
            <a:endParaRPr lang="ru-RU" dirty="0"/>
          </a:p>
        </p:txBody>
      </p:sp>
      <p:pic>
        <p:nvPicPr>
          <p:cNvPr id="43009" name="Picture 1" descr="C:\Users\User\Desktop\1674738122_top-fon-com-p-chelovechki-dlya-prezentatsii-bez-fona-ska-1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214686"/>
            <a:ext cx="4262414" cy="28345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СПАСИБО ЗА ВНИМАНИЕ!</a:t>
            </a:r>
            <a:endParaRPr lang="ru-RU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929354"/>
          </a:xfrm>
        </p:spPr>
        <p:txBody>
          <a:bodyPr rtlCol="0">
            <a:normAutofit fontScale="70000" lnSpcReduction="20000"/>
          </a:bodyPr>
          <a:lstStyle/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5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Федеральные  </a:t>
            </a:r>
            <a:r>
              <a:rPr lang="ru-RU" sz="5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ДОКУМЕНТЫ </a:t>
            </a:r>
            <a:endParaRPr lang="ru-RU" sz="5200" b="1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5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Федеральный закон от 29.12.2012 № 273 «Об образовании в Российской Федерации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»</a:t>
            </a:r>
          </a:p>
          <a:p>
            <a:pPr marL="274320" indent="-27432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статья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49, п.1,2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74320" indent="-274320" algn="ctr" eaLnBrk="1" fontAlgn="auto" hangingPunct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Постановление Правительства России  от 08.08.2013 № 678 «Об утверждении номенклатуры должностей педагогических работников, должностей руководящих работников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 eaLnBrk="1" fontAlgn="auto" hangingPunct="1">
              <a:lnSpc>
                <a:spcPct val="115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74320" indent="-274320" algn="ctr" eaLnBrk="1" fontAlgn="auto" hangingPunct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Единый квалификационный справочник должностей педагогических работников (приказ МЗСР РФ №761 от 26.08.2010 г.)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74320" indent="-274320" algn="ctr" eaLnBrk="1" fontAlgn="auto" hangingPunct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Times New Roman"/>
              <a:cs typeface="Arial" panose="020B0604020202020204" pitchFamily="34" charset="0"/>
            </a:endParaRPr>
          </a:p>
          <a:p>
            <a:pPr marL="274320" indent="-274320" algn="ctr" eaLnBrk="1" fontAlgn="auto" hangingPunct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МОиН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РФ от 07 апреля 2014 г. № 276 «О порядке проведения аттестации педагогических работников образовательных организаций, осуществляющих образовательную деятельность»</a:t>
            </a:r>
          </a:p>
          <a:p>
            <a:pPr marL="0" indent="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3"/>
                </a:solidFill>
              </a:rPr>
              <a:t>Региональные документы </a:t>
            </a:r>
            <a:endParaRPr lang="ru-RU" sz="4000" dirty="0">
              <a:solidFill>
                <a:schemeClr val="accent3"/>
              </a:solidFill>
            </a:endParaRPr>
          </a:p>
        </p:txBody>
      </p:sp>
      <p:sp>
        <p:nvSpPr>
          <p:cNvPr id="4" name="Текст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857784"/>
          </a:xfrm>
        </p:spPr>
        <p:txBody>
          <a:bodyPr rtlCol="0">
            <a:normAutofit fontScale="92500" lnSpcReduction="20000"/>
          </a:bodyPr>
          <a:lstStyle/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ru-RU" b="1" dirty="0" smtClean="0"/>
              <a:t>Приказ МО и Н РТ от 14 января  2015 г. № 79/15 «Об утверждении Положения о формах и процедурах аттестации педагогических работников организаций Республики Татарстан, осуществляющих образовательную деятельность»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Приказ МО и НРТ от 05 августа 2016 г. № под- 1519/16  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«Об утверждении регламента по проведению аттестации педагогических работников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организаций Республики Татарстан, осуществляющих образовательную деятельность в информационной системе «Электронное образование в Республике Татарстан» 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ru-RU" b="1" dirty="0" smtClean="0"/>
              <a:t> Об </a:t>
            </a:r>
            <a:r>
              <a:rPr lang="ru-RU" b="1" dirty="0"/>
              <a:t>организации инновационной деятельности 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/>
              <a:t>(письмо МО и НРТ от 03.09.2016  №1325/15)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3"/>
                </a:solidFill>
              </a:rPr>
              <a:t>Региональные документы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5005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defRPr/>
            </a:pPr>
            <a:r>
              <a:rPr lang="ru-RU" b="1" dirty="0" smtClean="0"/>
              <a:t> Приказ МО и НРТ </a:t>
            </a:r>
            <a:r>
              <a:rPr lang="ru-RU" dirty="0" smtClean="0"/>
              <a:t>от ___ мая 2023г.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ru-RU" dirty="0" smtClean="0"/>
              <a:t> </a:t>
            </a:r>
            <a:r>
              <a:rPr lang="ru-RU" b="1" dirty="0" smtClean="0"/>
              <a:t>№</a:t>
            </a:r>
            <a:r>
              <a:rPr lang="ru-RU" b="1" dirty="0" err="1" smtClean="0"/>
              <a:t>под-____</a:t>
            </a:r>
            <a:r>
              <a:rPr lang="ru-RU" b="1" dirty="0" smtClean="0"/>
              <a:t>/2___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ru-RU" b="1" dirty="0" smtClean="0"/>
              <a:t> «Об итогах аттестации педагогических работников образования РТ в 2022/2023 учебном году и задачах по аттестации на 2023/2024 учебный год» 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ru-RU" b="1" dirty="0" smtClean="0"/>
          </a:p>
          <a:p>
            <a:pPr marL="0" indent="0" algn="just">
              <a:lnSpc>
                <a:spcPct val="90000"/>
              </a:lnSpc>
              <a:defRPr/>
            </a:pPr>
            <a:r>
              <a:rPr lang="ru-RU" b="1" dirty="0" smtClean="0"/>
              <a:t> О приеме аттестационных заявлений в октябре 2023г. 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ru-RU" b="1" dirty="0" smtClean="0"/>
              <a:t>(Письмо МО и НРТ от ___.09.2023г. ) 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78608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Какие виды аттестации реализуются в образовательных организациях?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357438"/>
          <a:ext cx="8229600" cy="376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кого распространяются положения Порядка?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21621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Схема 4"/>
          <p:cNvGraphicFramePr/>
          <p:nvPr/>
        </p:nvGraphicFramePr>
        <p:xfrm>
          <a:off x="1714480" y="2500306"/>
          <a:ext cx="714380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+mn-lt"/>
              </a:rPr>
              <a:t>Обязательная аттестация</a:t>
            </a:r>
            <a:endParaRPr lang="ru-RU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714488"/>
            <a:ext cx="5500726" cy="342902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Это аттестация </a:t>
            </a:r>
            <a:r>
              <a:rPr lang="ru-RU" dirty="0" smtClean="0"/>
              <a:t>на подтверждение соответствия занимаемой должности, которую </a:t>
            </a:r>
            <a:r>
              <a:rPr lang="ru-RU" dirty="0" smtClean="0"/>
              <a:t>проходят - молодые педагоги со </a:t>
            </a:r>
            <a:r>
              <a:rPr lang="ru-RU" dirty="0" smtClean="0"/>
              <a:t>стажем </a:t>
            </a:r>
            <a:r>
              <a:rPr lang="ru-RU" dirty="0" smtClean="0"/>
              <a:t>2 года;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- педагоги, поменявшие должность;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- педагоги, поменявшие </a:t>
            </a:r>
            <a:r>
              <a:rPr lang="ru-RU" dirty="0" smtClean="0"/>
              <a:t>место работы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не имеющие квалификационной</a:t>
            </a:r>
            <a:br>
              <a:rPr lang="ru-RU" dirty="0" smtClean="0"/>
            </a:br>
            <a:r>
              <a:rPr lang="ru-RU" dirty="0" smtClean="0"/>
              <a:t>категории.</a:t>
            </a:r>
            <a:endParaRPr lang="ru-RU" dirty="0"/>
          </a:p>
        </p:txBody>
      </p:sp>
      <p:sp>
        <p:nvSpPr>
          <p:cNvPr id="20482" name="AutoShape 2" descr="https://top-fon.com/uploads/posts/2023-01/1674694162_top-fon-com-p-chelovek-dlya-prezentatsii-kartinki-bez-fo-3.jpg"/>
          <p:cNvSpPr>
            <a:spLocks noChangeAspect="1" noChangeArrowheads="1"/>
          </p:cNvSpPr>
          <p:nvPr/>
        </p:nvSpPr>
        <p:spPr bwMode="auto">
          <a:xfrm>
            <a:off x="155575" y="-3976688"/>
            <a:ext cx="8496300" cy="8296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3" name="AutoShape 3" descr="https://top-fon.com/uploads/posts/2023-01/1674694162_top-fon-com-p-chelovek-dlya-prezentatsii-kartinki-bez-fo-3.jpg"/>
          <p:cNvSpPr>
            <a:spLocks noChangeAspect="1" noChangeArrowheads="1"/>
          </p:cNvSpPr>
          <p:nvPr/>
        </p:nvSpPr>
        <p:spPr bwMode="auto">
          <a:xfrm>
            <a:off x="155575" y="-3976688"/>
            <a:ext cx="8496300" cy="8296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5" name="AutoShape 5" descr="https://top-fon.com/uploads/posts/2023-01/1674694162_top-fon-com-p-chelovek-dlya-prezentatsii-kartinki-bez-fo-3.jpg"/>
          <p:cNvSpPr>
            <a:spLocks noChangeAspect="1" noChangeArrowheads="1"/>
          </p:cNvSpPr>
          <p:nvPr/>
        </p:nvSpPr>
        <p:spPr bwMode="auto">
          <a:xfrm>
            <a:off x="155575" y="-3976688"/>
            <a:ext cx="8496300" cy="8296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7" name="Picture 7" descr="C:\Users\User\Desktop\1674694162_top-fon-com-p-chelovek-dlya-prezentatsii-kartinki-bez-fo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3" y="3143249"/>
            <a:ext cx="2643206" cy="2428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Кто не проходит аттестацию в целях     подтверждения СЗД?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86766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</TotalTime>
  <Words>553</Words>
  <PresentationFormat>Экран (4:3)</PresentationFormat>
  <Paragraphs>72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МЕТОДИЧЕСКОЕ СОПРОВОЖДЕНИЕ  СТАРШЕГО ВОСПИТАТЕЛЯ  ПО ОРГАНИЗАЦИИ  АТТЕСТАЦИИ НА СООТВЕТСТВИЕ ЗАНИМАЕМОЙ ДОЛЖНОСТИ</vt:lpstr>
      <vt:lpstr>АТТЕСТАЦИЯ</vt:lpstr>
      <vt:lpstr>Слайд 3</vt:lpstr>
      <vt:lpstr>Региональные документы </vt:lpstr>
      <vt:lpstr>Региональные документы  </vt:lpstr>
      <vt:lpstr>Какие виды аттестации реализуются в образовательных организациях?  </vt:lpstr>
      <vt:lpstr>На кого распространяются положения Порядка?</vt:lpstr>
      <vt:lpstr>Обязательная аттестация</vt:lpstr>
      <vt:lpstr>Кто не проходит аттестацию в целях     подтверждения СЗД?</vt:lpstr>
      <vt:lpstr>СРОК       ИХ        АТТЕСТАЦИИ </vt:lpstr>
      <vt:lpstr>Слайд 11</vt:lpstr>
      <vt:lpstr>Организация и  нормативно-правовое сопровождение обязательной аттестации</vt:lpstr>
      <vt:lpstr>ПРИКАЗЫ И ЛОКАЛЬНЫЕ АКТЫ (долгосрочные)</vt:lpstr>
      <vt:lpstr>ТИПОВЫЕ ОШИБКИ И НАРУШЕНИЯ</vt:lpstr>
      <vt:lpstr>ПРИКАЗЫ (краткосрочные)</vt:lpstr>
      <vt:lpstr>ПРЕДСТАВЛЕНИЕ РАБОТОДАТЕЛЯ НА АТТЕСТУЕМОГО РАБОТНИКА</vt:lpstr>
      <vt:lpstr>ЧЕРЕЗ МЕСЯЦ</vt:lpstr>
      <vt:lpstr>Слайд 18</vt:lpstr>
      <vt:lpstr>ТИПОВЫЕ ОШИБКИ :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СТАРШЕГО ВОСПИТАТЕЛЯ ПО ОРГАНИЗАЦИИ АТТЕСТАЦИИ НА СЗД</dc:title>
  <dc:creator>User</dc:creator>
  <cp:lastModifiedBy>User</cp:lastModifiedBy>
  <cp:revision>15</cp:revision>
  <dcterms:created xsi:type="dcterms:W3CDTF">2023-03-30T05:07:10Z</dcterms:created>
  <dcterms:modified xsi:type="dcterms:W3CDTF">2023-03-30T07:31:47Z</dcterms:modified>
</cp:coreProperties>
</file>